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79" r:id="rId3"/>
    <p:sldId id="257" r:id="rId4"/>
    <p:sldId id="270" r:id="rId5"/>
    <p:sldId id="271" r:id="rId6"/>
    <p:sldId id="272" r:id="rId7"/>
    <p:sldId id="273" r:id="rId8"/>
    <p:sldId id="274" r:id="rId9"/>
    <p:sldId id="277" r:id="rId10"/>
    <p:sldId id="258" r:id="rId11"/>
    <p:sldId id="260" r:id="rId12"/>
    <p:sldId id="262" r:id="rId13"/>
    <p:sldId id="261" r:id="rId14"/>
    <p:sldId id="263" r:id="rId15"/>
    <p:sldId id="264" r:id="rId16"/>
    <p:sldId id="275" r:id="rId17"/>
    <p:sldId id="276" r:id="rId18"/>
    <p:sldId id="278" r:id="rId19"/>
    <p:sldId id="267" r:id="rId20"/>
    <p:sldId id="269" r:id="rId21"/>
  </p:sldIdLst>
  <p:sldSz cx="12192000" cy="6858000"/>
  <p:notesSz cx="7315200" cy="96012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1166"/>
    <a:srgbClr val="4953E1"/>
    <a:srgbClr val="9314CE"/>
    <a:srgbClr val="2B2B2B"/>
    <a:srgbClr val="A1A1A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33" autoAdjust="0"/>
    <p:restoredTop sz="58167" autoAdjust="0"/>
  </p:normalViewPr>
  <p:slideViewPr>
    <p:cSldViewPr snapToGrid="0">
      <p:cViewPr varScale="1">
        <p:scale>
          <a:sx n="62" d="100"/>
          <a:sy n="62" d="100"/>
        </p:scale>
        <p:origin x="1098" y="78"/>
      </p:cViewPr>
      <p:guideLst/>
    </p:cSldViewPr>
  </p:slideViewPr>
  <p:notesTextViewPr>
    <p:cViewPr>
      <p:scale>
        <a:sx n="1" d="1"/>
        <a:sy n="1" d="1"/>
      </p:scale>
      <p:origin x="0" y="-277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Anzeigen von Herkunft auf Karte</c:v>
                </c:pt>
              </c:strCache>
            </c:strRef>
          </c:tx>
          <c:spPr>
            <a:solidFill>
              <a:srgbClr val="9314CE"/>
            </a:solidFill>
            <a:ln>
              <a:noFill/>
            </a:ln>
            <a:effectLst/>
          </c:spPr>
          <c:invertIfNegative val="0"/>
          <c:cat>
            <c:strRef>
              <c:f>Tabelle1!$A$2</c:f>
              <c:strCache>
                <c:ptCount val="1"/>
                <c:pt idx="0">
                  <c:v>Operative Ziele</c:v>
                </c:pt>
              </c:strCache>
            </c:strRef>
          </c:cat>
          <c:val>
            <c:numRef>
              <c:f>Tabelle1!$B$2</c:f>
              <c:numCache>
                <c:formatCode>General</c:formatCode>
                <c:ptCount val="1"/>
                <c:pt idx="0">
                  <c:v>80</c:v>
                </c:pt>
              </c:numCache>
            </c:numRef>
          </c:val>
          <c:extLst>
            <c:ext xmlns:c16="http://schemas.microsoft.com/office/drawing/2014/chart" uri="{C3380CC4-5D6E-409C-BE32-E72D297353CC}">
              <c16:uniqueId val="{00000000-6FC8-42DC-9809-DDF6E00FA67A}"/>
            </c:ext>
          </c:extLst>
        </c:ser>
        <c:ser>
          <c:idx val="1"/>
          <c:order val="1"/>
          <c:tx>
            <c:strRef>
              <c:f>Tabelle1!$C$1</c:f>
              <c:strCache>
                <c:ptCount val="1"/>
                <c:pt idx="0">
                  <c:v>Aufklärung über Nachhaltigkeit</c:v>
                </c:pt>
              </c:strCache>
            </c:strRef>
          </c:tx>
          <c:spPr>
            <a:solidFill>
              <a:srgbClr val="4953E1"/>
            </a:solidFill>
            <a:ln>
              <a:noFill/>
            </a:ln>
            <a:effectLst/>
          </c:spPr>
          <c:invertIfNegative val="0"/>
          <c:cat>
            <c:strRef>
              <c:f>Tabelle1!$A$2</c:f>
              <c:strCache>
                <c:ptCount val="1"/>
                <c:pt idx="0">
                  <c:v>Operative Ziele</c:v>
                </c:pt>
              </c:strCache>
            </c:strRef>
          </c:cat>
          <c:val>
            <c:numRef>
              <c:f>Tabelle1!$C$2</c:f>
              <c:numCache>
                <c:formatCode>General</c:formatCode>
                <c:ptCount val="1"/>
                <c:pt idx="0">
                  <c:v>80</c:v>
                </c:pt>
              </c:numCache>
            </c:numRef>
          </c:val>
          <c:extLst>
            <c:ext xmlns:c16="http://schemas.microsoft.com/office/drawing/2014/chart" uri="{C3380CC4-5D6E-409C-BE32-E72D297353CC}">
              <c16:uniqueId val="{00000001-6FC8-42DC-9809-DDF6E00FA67A}"/>
            </c:ext>
          </c:extLst>
        </c:ser>
        <c:ser>
          <c:idx val="2"/>
          <c:order val="2"/>
          <c:tx>
            <c:strRef>
              <c:f>Tabelle1!$D$1</c:f>
              <c:strCache>
                <c:ptCount val="1"/>
                <c:pt idx="0">
                  <c:v>Aufklärung über Saisonalität</c:v>
                </c:pt>
              </c:strCache>
            </c:strRef>
          </c:tx>
          <c:spPr>
            <a:solidFill>
              <a:srgbClr val="DD1166"/>
            </a:solidFill>
            <a:ln>
              <a:noFill/>
            </a:ln>
            <a:effectLst/>
          </c:spPr>
          <c:invertIfNegative val="0"/>
          <c:cat>
            <c:strRef>
              <c:f>Tabelle1!$A$2</c:f>
              <c:strCache>
                <c:ptCount val="1"/>
                <c:pt idx="0">
                  <c:v>Operative Ziele</c:v>
                </c:pt>
              </c:strCache>
            </c:strRef>
          </c:cat>
          <c:val>
            <c:numRef>
              <c:f>Tabelle1!$D$2</c:f>
              <c:numCache>
                <c:formatCode>General</c:formatCode>
                <c:ptCount val="1"/>
                <c:pt idx="0">
                  <c:v>100</c:v>
                </c:pt>
              </c:numCache>
            </c:numRef>
          </c:val>
          <c:extLst>
            <c:ext xmlns:c16="http://schemas.microsoft.com/office/drawing/2014/chart" uri="{C3380CC4-5D6E-409C-BE32-E72D297353CC}">
              <c16:uniqueId val="{00000002-6FC8-42DC-9809-DDF6E00FA67A}"/>
            </c:ext>
          </c:extLst>
        </c:ser>
        <c:dLbls>
          <c:showLegendKey val="0"/>
          <c:showVal val="0"/>
          <c:showCatName val="0"/>
          <c:showSerName val="0"/>
          <c:showPercent val="0"/>
          <c:showBubbleSize val="0"/>
        </c:dLbls>
        <c:gapWidth val="219"/>
        <c:overlap val="-27"/>
        <c:axId val="561030528"/>
        <c:axId val="561023312"/>
      </c:barChart>
      <c:catAx>
        <c:axId val="561030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61023312"/>
        <c:crosses val="autoZero"/>
        <c:auto val="1"/>
        <c:lblAlgn val="ctr"/>
        <c:lblOffset val="100"/>
        <c:noMultiLvlLbl val="0"/>
      </c:catAx>
      <c:valAx>
        <c:axId val="56102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de-DE" dirty="0"/>
                  <a:t>Zielerreichungsgrad </a:t>
                </a:r>
                <a:r>
                  <a:rPr lang="de-DE" baseline="0" dirty="0"/>
                  <a:t> (in %)</a:t>
                </a:r>
                <a:endParaRPr lang="de-DE"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61030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Einordnung von Produkten ermöglichen</c:v>
                </c:pt>
              </c:strCache>
            </c:strRef>
          </c:tx>
          <c:spPr>
            <a:solidFill>
              <a:srgbClr val="9314CE"/>
            </a:solidFill>
            <a:ln>
              <a:noFill/>
            </a:ln>
            <a:effectLst/>
          </c:spPr>
          <c:invertIfNegative val="0"/>
          <c:cat>
            <c:strRef>
              <c:f>Tabelle1!$A$2</c:f>
              <c:strCache>
                <c:ptCount val="1"/>
                <c:pt idx="0">
                  <c:v>Taktische Ziele</c:v>
                </c:pt>
              </c:strCache>
            </c:strRef>
          </c:cat>
          <c:val>
            <c:numRef>
              <c:f>Tabelle1!$B$2</c:f>
              <c:numCache>
                <c:formatCode>General</c:formatCode>
                <c:ptCount val="1"/>
                <c:pt idx="0">
                  <c:v>100</c:v>
                </c:pt>
              </c:numCache>
            </c:numRef>
          </c:val>
          <c:extLst>
            <c:ext xmlns:c16="http://schemas.microsoft.com/office/drawing/2014/chart" uri="{C3380CC4-5D6E-409C-BE32-E72D297353CC}">
              <c16:uniqueId val="{00000000-076D-4166-8E70-8CE7D7CAAB66}"/>
            </c:ext>
          </c:extLst>
        </c:ser>
        <c:ser>
          <c:idx val="1"/>
          <c:order val="1"/>
          <c:tx>
            <c:strRef>
              <c:f>Tabelle1!$C$1</c:f>
              <c:strCache>
                <c:ptCount val="1"/>
                <c:pt idx="0">
                  <c:v>Regionale Produkte in den Vordergrund rücken</c:v>
                </c:pt>
              </c:strCache>
            </c:strRef>
          </c:tx>
          <c:spPr>
            <a:solidFill>
              <a:srgbClr val="4953E1"/>
            </a:solidFill>
            <a:ln>
              <a:noFill/>
            </a:ln>
            <a:effectLst/>
          </c:spPr>
          <c:invertIfNegative val="0"/>
          <c:cat>
            <c:strRef>
              <c:f>Tabelle1!$A$2</c:f>
              <c:strCache>
                <c:ptCount val="1"/>
                <c:pt idx="0">
                  <c:v>Taktische Ziele</c:v>
                </c:pt>
              </c:strCache>
            </c:strRef>
          </c:cat>
          <c:val>
            <c:numRef>
              <c:f>Tabelle1!$C$2</c:f>
              <c:numCache>
                <c:formatCode>General</c:formatCode>
                <c:ptCount val="1"/>
                <c:pt idx="0">
                  <c:v>80</c:v>
                </c:pt>
              </c:numCache>
            </c:numRef>
          </c:val>
          <c:extLst>
            <c:ext xmlns:c16="http://schemas.microsoft.com/office/drawing/2014/chart" uri="{C3380CC4-5D6E-409C-BE32-E72D297353CC}">
              <c16:uniqueId val="{00000001-076D-4166-8E70-8CE7D7CAAB66}"/>
            </c:ext>
          </c:extLst>
        </c:ser>
        <c:ser>
          <c:idx val="2"/>
          <c:order val="2"/>
          <c:tx>
            <c:strRef>
              <c:f>Tabelle1!$D$1</c:f>
              <c:strCache>
                <c:ptCount val="1"/>
                <c:pt idx="0">
                  <c:v>Vorurteile gegen nachhaltigen Konsum eliminieren</c:v>
                </c:pt>
              </c:strCache>
            </c:strRef>
          </c:tx>
          <c:spPr>
            <a:solidFill>
              <a:srgbClr val="DD1166"/>
            </a:solidFill>
            <a:ln>
              <a:noFill/>
            </a:ln>
            <a:effectLst/>
          </c:spPr>
          <c:invertIfNegative val="0"/>
          <c:cat>
            <c:strRef>
              <c:f>Tabelle1!$A$2</c:f>
              <c:strCache>
                <c:ptCount val="1"/>
                <c:pt idx="0">
                  <c:v>Taktische Ziele</c:v>
                </c:pt>
              </c:strCache>
            </c:strRef>
          </c:cat>
          <c:val>
            <c:numRef>
              <c:f>Tabelle1!$D$2</c:f>
              <c:numCache>
                <c:formatCode>General</c:formatCode>
                <c:ptCount val="1"/>
                <c:pt idx="0">
                  <c:v>70</c:v>
                </c:pt>
              </c:numCache>
            </c:numRef>
          </c:val>
          <c:extLst>
            <c:ext xmlns:c16="http://schemas.microsoft.com/office/drawing/2014/chart" uri="{C3380CC4-5D6E-409C-BE32-E72D297353CC}">
              <c16:uniqueId val="{00000002-076D-4166-8E70-8CE7D7CAAB66}"/>
            </c:ext>
          </c:extLst>
        </c:ser>
        <c:dLbls>
          <c:showLegendKey val="0"/>
          <c:showVal val="0"/>
          <c:showCatName val="0"/>
          <c:showSerName val="0"/>
          <c:showPercent val="0"/>
          <c:showBubbleSize val="0"/>
        </c:dLbls>
        <c:gapWidth val="219"/>
        <c:overlap val="-27"/>
        <c:axId val="561030528"/>
        <c:axId val="561023312"/>
      </c:barChart>
      <c:catAx>
        <c:axId val="561030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61023312"/>
        <c:crosses val="autoZero"/>
        <c:auto val="1"/>
        <c:lblAlgn val="ctr"/>
        <c:lblOffset val="100"/>
        <c:noMultiLvlLbl val="0"/>
      </c:catAx>
      <c:valAx>
        <c:axId val="56102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de-DE" dirty="0"/>
                  <a:t>Zielerreichungsgrad </a:t>
                </a:r>
                <a:r>
                  <a:rPr lang="de-DE" baseline="0" dirty="0"/>
                  <a:t> (in %)</a:t>
                </a:r>
                <a:endParaRPr lang="de-DE"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61030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de-DE"/>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3B46A8F-E9A4-4815-B266-E4C2B1460646}" type="datetimeFigureOut">
              <a:rPr lang="de-DE" smtClean="0"/>
              <a:t>19.02.2021</a:t>
            </a:fld>
            <a:endParaRPr lang="de-DE"/>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de-DE"/>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de-DE"/>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6611969-34DB-430E-AB24-9E4FABFE3DF9}" type="slidenum">
              <a:rPr lang="de-DE" smtClean="0"/>
              <a:t>‹Nr.›</a:t>
            </a:fld>
            <a:endParaRPr lang="de-DE"/>
          </a:p>
        </p:txBody>
      </p:sp>
    </p:spTree>
    <p:extLst>
      <p:ext uri="{BB962C8B-B14F-4D97-AF65-F5344CB8AC3E}">
        <p14:creationId xmlns:p14="http://schemas.microsoft.com/office/powerpoint/2010/main" val="1327080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defTabSz="966612"/>
            <a:fld id="{C7B454B0-4CFF-479B-AD58-DAA0BAFCE85F}" type="slidenum">
              <a:rPr lang="de-DE">
                <a:solidFill>
                  <a:prstClr val="black"/>
                </a:solidFill>
                <a:latin typeface="Calibri" panose="020F0502020204030204"/>
              </a:rPr>
              <a:pPr defTabSz="966612"/>
              <a:t>1</a:t>
            </a:fld>
            <a:endParaRPr lang="de-DE">
              <a:solidFill>
                <a:prstClr val="black"/>
              </a:solidFill>
              <a:latin typeface="Calibri" panose="020F0502020204030204"/>
            </a:endParaRPr>
          </a:p>
        </p:txBody>
      </p:sp>
    </p:spTree>
    <p:extLst>
      <p:ext uri="{BB962C8B-B14F-4D97-AF65-F5344CB8AC3E}">
        <p14:creationId xmlns:p14="http://schemas.microsoft.com/office/powerpoint/2010/main" val="660358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Funktion die eine Liste von Länderkürzeln und eventuell Anbaumethoden </a:t>
            </a:r>
            <a:r>
              <a:rPr lang="de-DE" dirty="0" err="1"/>
              <a:t>entgegenimmt</a:t>
            </a:r>
            <a:r>
              <a:rPr lang="de-DE" dirty="0"/>
              <a:t> und diese aufteilt in eine Liste mit Länderobjekten und eine mit Anbaumethoden.</a:t>
            </a:r>
          </a:p>
          <a:p>
            <a:r>
              <a:rPr lang="de-DE" dirty="0"/>
              <a:t>Zunächst werden die Anbaumethoden herausgefiltert. Dann wird die verbleibenden einzeln durchgegangen und für jeden Ländercode eine URI für GET-Anfrage erzeugt und diese dann an die Datenbank gesendet. Daraus resultiert nun eine Liste voller String Objekte welche nun in eine Liste voller </a:t>
            </a:r>
            <a:r>
              <a:rPr lang="de-DE" dirty="0" err="1"/>
              <a:t>Mittelpunktsobjekte</a:t>
            </a:r>
            <a:r>
              <a:rPr lang="de-DE" dirty="0"/>
              <a:t> konvertiert werden. Schließlich wird ein Paar aus der </a:t>
            </a:r>
            <a:r>
              <a:rPr lang="de-DE" dirty="0" err="1"/>
              <a:t>Mittelpunksliste</a:t>
            </a:r>
            <a:r>
              <a:rPr lang="de-DE" dirty="0"/>
              <a:t> und der Anbaumethoden zurückgegeben. </a:t>
            </a:r>
          </a:p>
          <a:p>
            <a:r>
              <a:rPr lang="de-DE" dirty="0"/>
              <a:t>Falls ein Fehler geschieht, wird null zurückgegeben und dieser im Log gespeichert. </a:t>
            </a:r>
          </a:p>
        </p:txBody>
      </p:sp>
      <p:sp>
        <p:nvSpPr>
          <p:cNvPr id="4" name="Foliennummernplatzhalter 3"/>
          <p:cNvSpPr>
            <a:spLocks noGrp="1"/>
          </p:cNvSpPr>
          <p:nvPr>
            <p:ph type="sldNum" sz="quarter" idx="5"/>
          </p:nvPr>
        </p:nvSpPr>
        <p:spPr/>
        <p:txBody>
          <a:bodyPr/>
          <a:lstStyle/>
          <a:p>
            <a:fld id="{B6611969-34DB-430E-AB24-9E4FABFE3DF9}" type="slidenum">
              <a:rPr lang="de-DE" smtClean="0"/>
              <a:t>10</a:t>
            </a:fld>
            <a:endParaRPr lang="de-DE"/>
          </a:p>
        </p:txBody>
      </p:sp>
    </p:spTree>
    <p:extLst>
      <p:ext uri="{BB962C8B-B14F-4D97-AF65-F5344CB8AC3E}">
        <p14:creationId xmlns:p14="http://schemas.microsoft.com/office/powerpoint/2010/main" val="50214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Eine Funktion welches aus einer </a:t>
            </a:r>
            <a:r>
              <a:rPr lang="de-DE" dirty="0" err="1"/>
              <a:t>Scalable</a:t>
            </a:r>
            <a:r>
              <a:rPr lang="de-DE" dirty="0"/>
              <a:t> Vector </a:t>
            </a:r>
            <a:r>
              <a:rPr lang="de-DE" dirty="0" err="1"/>
              <a:t>Graphic</a:t>
            </a:r>
            <a:r>
              <a:rPr lang="de-DE" dirty="0"/>
              <a:t> eine Bitmap erzeugt. Die SVG muss sich </a:t>
            </a:r>
            <a:r>
              <a:rPr lang="de-DE" dirty="0" err="1"/>
              <a:t>drawable</a:t>
            </a:r>
            <a:r>
              <a:rPr lang="de-DE" dirty="0"/>
              <a:t> </a:t>
            </a:r>
            <a:r>
              <a:rPr lang="de-DE" dirty="0" err="1"/>
              <a:t>Ressourceordner</a:t>
            </a:r>
            <a:r>
              <a:rPr lang="de-DE" dirty="0"/>
              <a:t> befinden, und ihre ID an die Funktion übergeben werden. Die Bitmap wird mit einer Farbtiefe von 8Bit erzeugt und erhält die skalierte Höhe und Breite der SVG. Diese wird nun mit einem </a:t>
            </a:r>
            <a:r>
              <a:rPr lang="de-DE" dirty="0" err="1"/>
              <a:t>Canvasobjekt</a:t>
            </a:r>
            <a:r>
              <a:rPr lang="de-DE" dirty="0"/>
              <a:t> verknüpft, welches die SVG in die Bitmap schreibt. Aus dieser Bitmap wird schließlich ein </a:t>
            </a:r>
            <a:r>
              <a:rPr lang="de-DE" dirty="0" err="1"/>
              <a:t>BitmapDescriptor</a:t>
            </a:r>
            <a:r>
              <a:rPr lang="de-DE" dirty="0"/>
              <a:t> Objekt erschaffen, welches zurückgegeben wird.</a:t>
            </a:r>
          </a:p>
        </p:txBody>
      </p:sp>
      <p:sp>
        <p:nvSpPr>
          <p:cNvPr id="4" name="Foliennummernplatzhalter 3"/>
          <p:cNvSpPr>
            <a:spLocks noGrp="1"/>
          </p:cNvSpPr>
          <p:nvPr>
            <p:ph type="sldNum" sz="quarter" idx="5"/>
          </p:nvPr>
        </p:nvSpPr>
        <p:spPr/>
        <p:txBody>
          <a:bodyPr/>
          <a:lstStyle/>
          <a:p>
            <a:fld id="{B6611969-34DB-430E-AB24-9E4FABFE3DF9}" type="slidenum">
              <a:rPr lang="de-DE" smtClean="0"/>
              <a:t>11</a:t>
            </a:fld>
            <a:endParaRPr lang="de-DE"/>
          </a:p>
        </p:txBody>
      </p:sp>
    </p:spTree>
    <p:extLst>
      <p:ext uri="{BB962C8B-B14F-4D97-AF65-F5344CB8AC3E}">
        <p14:creationId xmlns:p14="http://schemas.microsoft.com/office/powerpoint/2010/main" val="311295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Funktion welche das Heimat/Aufenthaltsland markiert. Da momentan von der Applikation nur Deutschland als dieses unterstützt wird, sind diese Werte hier als </a:t>
            </a:r>
            <a:r>
              <a:rPr lang="de-DE" dirty="0" err="1"/>
              <a:t>default</a:t>
            </a:r>
            <a:r>
              <a:rPr lang="de-DE" dirty="0"/>
              <a:t> Werte festgelegt. Der Mittelpunkt des Landes wird mit einem Marker der den Namen des Landes enthält markiert. Dieser Marker erhält ein Icon, welches von der vorherigen Funktion in einen </a:t>
            </a:r>
            <a:r>
              <a:rPr lang="de-DE" dirty="0" err="1"/>
              <a:t>BitmapDescriptor</a:t>
            </a:r>
            <a:r>
              <a:rPr lang="de-DE" dirty="0"/>
              <a:t> umgewandelt wird. </a:t>
            </a:r>
          </a:p>
          <a:p>
            <a:r>
              <a:rPr lang="de-DE" dirty="0"/>
              <a:t>Als nächstes wird die Fläche von Deutschland markiert. Dies geschieht als </a:t>
            </a:r>
            <a:r>
              <a:rPr lang="de-DE" dirty="0" err="1"/>
              <a:t>GeoJSON</a:t>
            </a:r>
            <a:r>
              <a:rPr lang="de-DE" dirty="0"/>
              <a:t> </a:t>
            </a:r>
            <a:r>
              <a:rPr lang="de-DE" dirty="0" err="1"/>
              <a:t>layer</a:t>
            </a:r>
            <a:r>
              <a:rPr lang="de-DE" dirty="0"/>
              <a:t>, welche einen Marker- und einen </a:t>
            </a:r>
            <a:r>
              <a:rPr lang="de-DE" dirty="0" err="1"/>
              <a:t>PolylineManager</a:t>
            </a:r>
            <a:r>
              <a:rPr lang="de-DE" dirty="0"/>
              <a:t> erhält. Diese Manager enthalten alle </a:t>
            </a:r>
            <a:r>
              <a:rPr lang="de-DE" dirty="0" err="1"/>
              <a:t>Polyline</a:t>
            </a:r>
            <a:r>
              <a:rPr lang="de-DE" dirty="0"/>
              <a:t> und </a:t>
            </a:r>
            <a:r>
              <a:rPr lang="de-DE" dirty="0" err="1"/>
              <a:t>Markerobjekte</a:t>
            </a:r>
            <a:r>
              <a:rPr lang="de-DE" dirty="0"/>
              <a:t> auf der Karte welche ein besonderes Klickereignisverhalten besitzen sollen. So kann gewährleistet werden das dieses Verhalten auch über der </a:t>
            </a:r>
            <a:r>
              <a:rPr lang="de-DE" dirty="0" err="1"/>
              <a:t>GeoJSON</a:t>
            </a:r>
            <a:r>
              <a:rPr lang="de-DE" dirty="0"/>
              <a:t>-Layer ausgeführt werden kann. </a:t>
            </a:r>
          </a:p>
          <a:p>
            <a:endParaRPr lang="de-DE" dirty="0"/>
          </a:p>
          <a:p>
            <a:endParaRPr lang="de-DE" dirty="0"/>
          </a:p>
        </p:txBody>
      </p:sp>
      <p:sp>
        <p:nvSpPr>
          <p:cNvPr id="4" name="Foliennummernplatzhalter 3"/>
          <p:cNvSpPr>
            <a:spLocks noGrp="1"/>
          </p:cNvSpPr>
          <p:nvPr>
            <p:ph type="sldNum" sz="quarter" idx="5"/>
          </p:nvPr>
        </p:nvSpPr>
        <p:spPr/>
        <p:txBody>
          <a:bodyPr/>
          <a:lstStyle/>
          <a:p>
            <a:fld id="{B6611969-34DB-430E-AB24-9E4FABFE3DF9}" type="slidenum">
              <a:rPr lang="de-DE" smtClean="0"/>
              <a:t>12</a:t>
            </a:fld>
            <a:endParaRPr lang="de-DE"/>
          </a:p>
        </p:txBody>
      </p:sp>
    </p:spTree>
    <p:extLst>
      <p:ext uri="{BB962C8B-B14F-4D97-AF65-F5344CB8AC3E}">
        <p14:creationId xmlns:p14="http://schemas.microsoft.com/office/powerpoint/2010/main" val="3852130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der </a:t>
            </a:r>
            <a:r>
              <a:rPr lang="de-DE" dirty="0" err="1"/>
              <a:t>OnClickListener</a:t>
            </a:r>
            <a:r>
              <a:rPr lang="de-DE" dirty="0"/>
              <a:t> des Knopfes auf der ersten </a:t>
            </a:r>
            <a:r>
              <a:rPr lang="de-DE" dirty="0" err="1"/>
              <a:t>Activity</a:t>
            </a:r>
            <a:r>
              <a:rPr lang="de-DE" dirty="0"/>
              <a:t> gezeigt. Ein Klickereignis löst eine Überprüfung des eingegebenen Textes aus. Falls der Text nicht in der Liste aller Produkte vorhanden ist, werden dem Nutzenden alle unterstützten Produkte angezeigt. Hierfür wird eine </a:t>
            </a:r>
            <a:r>
              <a:rPr lang="de-DE" dirty="0" err="1"/>
              <a:t>Stringressource</a:t>
            </a:r>
            <a:r>
              <a:rPr lang="de-DE" dirty="0"/>
              <a:t> verwendet. Falls die Eingabe vorhanden ist, wird die zweite </a:t>
            </a:r>
            <a:r>
              <a:rPr lang="de-DE" dirty="0" err="1"/>
              <a:t>Activity</a:t>
            </a:r>
            <a:r>
              <a:rPr lang="de-DE" dirty="0"/>
              <a:t> aufgerufen und die Eingabe übergeben. </a:t>
            </a:r>
          </a:p>
        </p:txBody>
      </p:sp>
      <p:sp>
        <p:nvSpPr>
          <p:cNvPr id="4" name="Foliennummernplatzhalter 3"/>
          <p:cNvSpPr>
            <a:spLocks noGrp="1"/>
          </p:cNvSpPr>
          <p:nvPr>
            <p:ph type="sldNum" sz="quarter" idx="5"/>
          </p:nvPr>
        </p:nvSpPr>
        <p:spPr/>
        <p:txBody>
          <a:bodyPr/>
          <a:lstStyle/>
          <a:p>
            <a:fld id="{B6611969-34DB-430E-AB24-9E4FABFE3DF9}" type="slidenum">
              <a:rPr lang="de-DE" smtClean="0"/>
              <a:t>13</a:t>
            </a:fld>
            <a:endParaRPr lang="de-DE"/>
          </a:p>
        </p:txBody>
      </p:sp>
    </p:spTree>
    <p:extLst>
      <p:ext uri="{BB962C8B-B14F-4D97-AF65-F5344CB8AC3E}">
        <p14:creationId xmlns:p14="http://schemas.microsoft.com/office/powerpoint/2010/main" val="2301969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Ausschnitt der </a:t>
            </a:r>
            <a:r>
              <a:rPr lang="de-DE" dirty="0" err="1"/>
              <a:t>Userjourney</a:t>
            </a:r>
            <a:r>
              <a:rPr lang="de-DE" dirty="0"/>
              <a:t>: Der Nutzende gibt eine Obst/Gemüse Sorte und erhält eine Karte, auf der </a:t>
            </a:r>
            <a:r>
              <a:rPr lang="de-DE" dirty="0" err="1"/>
              <a:t>Detuschland</a:t>
            </a:r>
            <a:r>
              <a:rPr lang="de-DE" dirty="0"/>
              <a:t> farblich markiert ist und die Routen und Mittelpunkte der anderen Herkunftsländer eingezeichnet sind. Außerdem steht im unteren Bildschirmbereich eine Aufzählung aller Herkunftsländer. </a:t>
            </a:r>
          </a:p>
          <a:p>
            <a:endParaRPr lang="de-DE" dirty="0"/>
          </a:p>
          <a:p>
            <a:r>
              <a:rPr lang="de-DE" dirty="0"/>
              <a:t>Bei Klick auf Deutschland erscheint ein Infofenster, in welchem die Anbaumethode in Deutschland steht. Dies ist nur in dem Fall, dass das Produkt in Deutschland angebaut wird vorhanden. </a:t>
            </a:r>
          </a:p>
          <a:p>
            <a:endParaRPr lang="de-DE" dirty="0"/>
          </a:p>
          <a:p>
            <a:r>
              <a:rPr lang="de-DE" dirty="0"/>
              <a:t>Bei Klick auf eine andere Markierung oder eine Route markiert dieses Land und zeigt den Namen und die Distanz zu Deutschland an. Bei Klick auf eine andere Markierung verschwindet dies wieder. </a:t>
            </a:r>
          </a:p>
          <a:p>
            <a:endParaRPr lang="de-DE" dirty="0"/>
          </a:p>
          <a:p>
            <a:r>
              <a:rPr lang="de-DE" dirty="0"/>
              <a:t>Bei Klick auf den Text im unterem Bildschirmbereich erscheint, falls vorhanden, eine Aufzählung der Monate, in denen das Produkt in Deutschland angebaut wird. Falls dies nicht vorhanden ist erscheint ein Hinweis dass dieses Produkt nicht in Deutschland angebaut wird. Bei einem erneutem Klick erscheint wieder die Liste der Herkunftsländer.</a:t>
            </a:r>
          </a:p>
        </p:txBody>
      </p:sp>
      <p:sp>
        <p:nvSpPr>
          <p:cNvPr id="4" name="Foliennummernplatzhalter 3"/>
          <p:cNvSpPr>
            <a:spLocks noGrp="1"/>
          </p:cNvSpPr>
          <p:nvPr>
            <p:ph type="sldNum" sz="quarter" idx="5"/>
          </p:nvPr>
        </p:nvSpPr>
        <p:spPr/>
        <p:txBody>
          <a:bodyPr/>
          <a:lstStyle/>
          <a:p>
            <a:fld id="{B6611969-34DB-430E-AB24-9E4FABFE3DF9}" type="slidenum">
              <a:rPr lang="de-DE" smtClean="0"/>
              <a:t>14</a:t>
            </a:fld>
            <a:endParaRPr lang="de-DE"/>
          </a:p>
        </p:txBody>
      </p:sp>
    </p:spTree>
    <p:extLst>
      <p:ext uri="{BB962C8B-B14F-4D97-AF65-F5344CB8AC3E}">
        <p14:creationId xmlns:p14="http://schemas.microsoft.com/office/powerpoint/2010/main" val="2228511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de-DE" sz="1200" dirty="0">
                <a:solidFill>
                  <a:schemeClr val="tx1"/>
                </a:solidFill>
                <a:latin typeface="Arial" panose="020B0604020202020204" pitchFamily="34" charset="0"/>
                <a:cs typeface="Arial" panose="020B0604020202020204" pitchFamily="34" charset="0"/>
              </a:rPr>
              <a:t>Ökologisch: Ressourcen sollen nur in dem Ausmaß konsumiert werden, wie die Regeneration der Natur es erlaubt. Dadurch soll Artenvielfalt mit natürlichen Lebensgrundlagen für Folgegenerationen gewahrt werden.</a:t>
            </a:r>
            <a:br>
              <a:rPr lang="de-DE" sz="1200" dirty="0">
                <a:solidFill>
                  <a:schemeClr val="tx1"/>
                </a:solidFill>
                <a:latin typeface="Arial" panose="020B0604020202020204" pitchFamily="34" charset="0"/>
                <a:cs typeface="Arial" panose="020B0604020202020204" pitchFamily="34" charset="0"/>
              </a:rPr>
            </a:br>
            <a:r>
              <a:rPr lang="de-DE" sz="1200" i="1" dirty="0">
                <a:solidFill>
                  <a:schemeClr val="tx1"/>
                </a:solidFill>
                <a:latin typeface="Arial" panose="020B0604020202020204" pitchFamily="34" charset="0"/>
                <a:cs typeface="Arial" panose="020B0604020202020204" pitchFamily="34" charset="0"/>
              </a:rPr>
              <a:t>Beispiel: Schutz von Insekten.</a:t>
            </a:r>
            <a:endParaRPr lang="de-DE" sz="1200" dirty="0">
              <a:solidFill>
                <a:schemeClr val="tx1"/>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de-DE" sz="1200" dirty="0">
                <a:solidFill>
                  <a:schemeClr val="tx1"/>
                </a:solidFill>
                <a:latin typeface="Arial" panose="020B0604020202020204" pitchFamily="34" charset="0"/>
                <a:cs typeface="Arial" panose="020B0604020202020204" pitchFamily="34" charset="0"/>
              </a:rPr>
              <a:t>Ökonomische: Leistungsfähige Wirtschaft welche Folgegenerationen keine Probleme hinterlässt soll gewährleistet werden.</a:t>
            </a:r>
            <a:br>
              <a:rPr lang="de-DE" sz="1200" dirty="0">
                <a:solidFill>
                  <a:schemeClr val="tx1"/>
                </a:solidFill>
                <a:latin typeface="Arial" panose="020B0604020202020204" pitchFamily="34" charset="0"/>
                <a:cs typeface="Arial" panose="020B0604020202020204" pitchFamily="34" charset="0"/>
              </a:rPr>
            </a:br>
            <a:r>
              <a:rPr lang="de-DE" sz="1200" i="1" dirty="0">
                <a:solidFill>
                  <a:schemeClr val="tx1"/>
                </a:solidFill>
                <a:latin typeface="Arial" panose="020B0604020202020204" pitchFamily="34" charset="0"/>
                <a:cs typeface="Arial" panose="020B0604020202020204" pitchFamily="34" charset="0"/>
              </a:rPr>
              <a:t>Beispiel: Hilfszahlungen für Unternehmen, welche durch Pandemieeinschränkende Maßnahmen schließen mussten</a:t>
            </a:r>
            <a:endParaRPr lang="de-DE" sz="1200" dirty="0">
              <a:solidFill>
                <a:schemeClr val="tx1"/>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de-DE" sz="1200" dirty="0">
                <a:solidFill>
                  <a:schemeClr val="tx1"/>
                </a:solidFill>
                <a:latin typeface="Arial" panose="020B0604020202020204" pitchFamily="34" charset="0"/>
                <a:cs typeface="Arial" panose="020B0604020202020204" pitchFamily="34" charset="0"/>
              </a:rPr>
              <a:t>Soziale: Chancengleichheit soll gewährleistet werden. Dies bezieht sich auf Zugang zu Bildung, Wohlstand und Kultur.</a:t>
            </a:r>
            <a:br>
              <a:rPr lang="de-DE" sz="1200" dirty="0">
                <a:solidFill>
                  <a:schemeClr val="tx1"/>
                </a:solidFill>
                <a:latin typeface="Arial" panose="020B0604020202020204" pitchFamily="34" charset="0"/>
                <a:cs typeface="Arial" panose="020B0604020202020204" pitchFamily="34" charset="0"/>
              </a:rPr>
            </a:br>
            <a:r>
              <a:rPr lang="de-DE" sz="1200" i="1" dirty="0">
                <a:solidFill>
                  <a:schemeClr val="tx1"/>
                </a:solidFill>
                <a:latin typeface="Arial" panose="020B0604020202020204" pitchFamily="34" charset="0"/>
                <a:cs typeface="Arial" panose="020B0604020202020204" pitchFamily="34" charset="0"/>
              </a:rPr>
              <a:t>Beispiel: Eliminierung moderner Sklaverei, Gewährleistung des Rechts auf körperliche Unversehrtheit</a:t>
            </a:r>
            <a:endParaRPr lang="de-DE" sz="1200" dirty="0">
              <a:solidFill>
                <a:schemeClr val="tx1"/>
              </a:solidFill>
              <a:latin typeface="Arial" panose="020B0604020202020204" pitchFamily="34" charset="0"/>
              <a:cs typeface="Arial" panose="020B0604020202020204" pitchFamily="34" charset="0"/>
            </a:endParaRPr>
          </a:p>
          <a:p>
            <a:pPr algn="l"/>
            <a:r>
              <a:rPr lang="de-DE" sz="1200" dirty="0">
                <a:solidFill>
                  <a:schemeClr val="tx1"/>
                </a:solidFill>
                <a:latin typeface="Arial" panose="020B0604020202020204" pitchFamily="34" charset="0"/>
                <a:cs typeface="Arial" panose="020B0604020202020204" pitchFamily="34" charset="0"/>
              </a:rPr>
              <a:t>Da Ökonomische und Soziale Nachhaltigkeit stark von Ökologischer Nachhaltigkeit beeinflusst werden, steht diese im Vordergrund. Beispielsweise hat die globale Klimaveränderung durch, unter Anderem, Missernten oder der Anstieg des Meeresspiegel direkte soziale und ökonomische Folgen.</a:t>
            </a:r>
          </a:p>
          <a:p>
            <a:pPr algn="l"/>
            <a:endParaRPr lang="de-DE" sz="1200" b="1" dirty="0">
              <a:solidFill>
                <a:schemeClr val="tx1"/>
              </a:solidFill>
              <a:latin typeface="Arial" panose="020B0604020202020204" pitchFamily="34" charset="0"/>
              <a:cs typeface="Arial" panose="020B0604020202020204" pitchFamily="34" charset="0"/>
            </a:endParaRPr>
          </a:p>
          <a:p>
            <a:pPr algn="l"/>
            <a:endParaRPr lang="de-DE" sz="1200" b="1" dirty="0">
              <a:solidFill>
                <a:schemeClr val="tx1"/>
              </a:solidFill>
              <a:latin typeface="Arial" panose="020B0604020202020204" pitchFamily="34" charset="0"/>
              <a:cs typeface="Arial" panose="020B0604020202020204" pitchFamily="34" charset="0"/>
            </a:endParaRPr>
          </a:p>
          <a:p>
            <a:pPr algn="l"/>
            <a:endParaRPr lang="de-DE" sz="1200" b="1" dirty="0">
              <a:solidFill>
                <a:schemeClr val="tx1"/>
              </a:solidFill>
              <a:latin typeface="Arial" panose="020B0604020202020204" pitchFamily="34" charset="0"/>
              <a:cs typeface="Arial" panose="020B0604020202020204" pitchFamily="34" charset="0"/>
            </a:endParaRPr>
          </a:p>
          <a:p>
            <a:pPr algn="l"/>
            <a:endParaRPr lang="de-DE" sz="1200" b="1" dirty="0">
              <a:solidFill>
                <a:schemeClr val="tx1"/>
              </a:solidFill>
              <a:latin typeface="Arial" panose="020B0604020202020204" pitchFamily="34" charset="0"/>
              <a:cs typeface="Arial" panose="020B0604020202020204" pitchFamily="34" charset="0"/>
            </a:endParaRPr>
          </a:p>
          <a:p>
            <a:pPr algn="l"/>
            <a:r>
              <a:rPr lang="de-DE" sz="1200" b="1" dirty="0">
                <a:solidFill>
                  <a:schemeClr val="tx1"/>
                </a:solidFill>
                <a:latin typeface="Arial" panose="020B0604020202020204" pitchFamily="34" charset="0"/>
                <a:cs typeface="Arial" panose="020B0604020202020204" pitchFamily="34" charset="0"/>
              </a:rPr>
              <a:t>Freilandprodukte</a:t>
            </a:r>
          </a:p>
          <a:p>
            <a:pPr algn="l"/>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Im Freilandanbau werden mengenmäßig bedeutende Gemüsearten wie Zwiebeln, Möhren, Kohl und Salate angebaut. Im Winterhalbjahr fällt</a:t>
            </a:r>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der Selbstversorgungsgrad bei diesen Produkten gegenüber den Sommermonaten daher deutlich ab.</a:t>
            </a:r>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Die Klimabelastung bei Freilandprodukten ist um ein vielfaches geringer. Der Freilandanbau ist besonders für widerstandsfähiges Gemüse geeignet.</a:t>
            </a:r>
          </a:p>
          <a:p>
            <a:pPr algn="l"/>
            <a:endParaRPr lang="de-DE" sz="1200" dirty="0">
              <a:solidFill>
                <a:schemeClr val="tx1"/>
              </a:solidFill>
              <a:latin typeface="Arial" panose="020B0604020202020204" pitchFamily="34" charset="0"/>
              <a:cs typeface="Arial" panose="020B0604020202020204" pitchFamily="34" charset="0"/>
            </a:endParaRPr>
          </a:p>
          <a:p>
            <a:pPr algn="l"/>
            <a:r>
              <a:rPr lang="de-DE" sz="1200" b="1" dirty="0">
                <a:solidFill>
                  <a:schemeClr val="tx1"/>
                </a:solidFill>
                <a:latin typeface="Arial" panose="020B0604020202020204" pitchFamily="34" charset="0"/>
                <a:cs typeface="Arial" panose="020B0604020202020204" pitchFamily="34" charset="0"/>
              </a:rPr>
              <a:t>geschützter Anbau</a:t>
            </a:r>
          </a:p>
          <a:p>
            <a:pPr algn="l"/>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Beim geschützten Anbau wird das Anbau Gut im Freiland mit einer Folie oder einem Vlies abgedeckt. Die jungen Pflanzen werden so vor Witterung</a:t>
            </a:r>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oder Schädlingen geschützt. Dadurch ist eine Reduzierung des chemischen Pflanzenschutzes möglich. Dennoch besteht eine höhere Klimabelastung aufgrund der</a:t>
            </a:r>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Verwendeten Abdeckungen. Nicht immer kann diese Wiederverwendet werden, sodass neue Folie oder Vlies produziert werden muss.</a:t>
            </a:r>
            <a:br>
              <a:rPr lang="de-DE" sz="1200" dirty="0">
                <a:solidFill>
                  <a:schemeClr val="tx1"/>
                </a:solidFill>
                <a:latin typeface="Arial" panose="020B0604020202020204" pitchFamily="34" charset="0"/>
                <a:cs typeface="Arial" panose="020B0604020202020204" pitchFamily="34" charset="0"/>
              </a:rPr>
            </a:br>
            <a:endParaRPr lang="de-DE" sz="1200" dirty="0">
              <a:solidFill>
                <a:schemeClr val="tx1"/>
              </a:solidFill>
              <a:latin typeface="Arial" panose="020B0604020202020204" pitchFamily="34" charset="0"/>
              <a:cs typeface="Arial" panose="020B0604020202020204" pitchFamily="34" charset="0"/>
            </a:endParaRPr>
          </a:p>
          <a:p>
            <a:pPr algn="l"/>
            <a:endParaRPr lang="de-DE" sz="1200" dirty="0">
              <a:solidFill>
                <a:schemeClr val="tx1"/>
              </a:solidFill>
              <a:latin typeface="Arial" panose="020B0604020202020204" pitchFamily="34" charset="0"/>
              <a:cs typeface="Arial" panose="020B0604020202020204" pitchFamily="34" charset="0"/>
            </a:endParaRPr>
          </a:p>
          <a:p>
            <a:pPr algn="l"/>
            <a:r>
              <a:rPr lang="de-DE" sz="1200" b="1" dirty="0">
                <a:solidFill>
                  <a:schemeClr val="tx1"/>
                </a:solidFill>
                <a:latin typeface="Arial" panose="020B0604020202020204" pitchFamily="34" charset="0"/>
                <a:cs typeface="Arial" panose="020B0604020202020204" pitchFamily="34" charset="0"/>
              </a:rPr>
              <a:t>Lagerware</a:t>
            </a:r>
          </a:p>
          <a:p>
            <a:pPr algn="l"/>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Das Einlagern von Obst und Gemüse kommt nur in Frage, wenn das Produkt nach dem Ernten nur langsam nachreift, oder die Reifung durch Lagetemperatur</a:t>
            </a:r>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sowie relative Luftfeuchtigkeit kontrollierbar ist. Außerdem ist der Erntezeitpunkt entscheidend. Die Klimabelastung entsteht durch die Aufrechterhaltung bestimmter Umweltbedingungen in den Lagerräumen, sowie durch den vermehrten Transport der Güter.</a:t>
            </a:r>
          </a:p>
          <a:p>
            <a:pPr algn="l"/>
            <a:endParaRPr lang="de-DE" sz="1200" dirty="0">
              <a:solidFill>
                <a:schemeClr val="tx1"/>
              </a:solidFill>
              <a:latin typeface="Arial" panose="020B0604020202020204" pitchFamily="34" charset="0"/>
              <a:cs typeface="Arial" panose="020B0604020202020204" pitchFamily="34" charset="0"/>
            </a:endParaRPr>
          </a:p>
          <a:p>
            <a:pPr algn="l"/>
            <a:r>
              <a:rPr lang="de-DE" sz="1200" b="1" dirty="0">
                <a:solidFill>
                  <a:schemeClr val="tx1"/>
                </a:solidFill>
                <a:latin typeface="Arial" panose="020B0604020202020204" pitchFamily="34" charset="0"/>
                <a:cs typeface="Arial" panose="020B0604020202020204" pitchFamily="34" charset="0"/>
              </a:rPr>
              <a:t>ungeheizte oder schwach geheizte Gewächshäuser</a:t>
            </a:r>
          </a:p>
          <a:p>
            <a:pPr algn="l"/>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Das </a:t>
            </a:r>
            <a:r>
              <a:rPr lang="de-DE" sz="1200" dirty="0" err="1">
                <a:solidFill>
                  <a:schemeClr val="tx1"/>
                </a:solidFill>
                <a:latin typeface="Arial" panose="020B0604020202020204" pitchFamily="34" charset="0"/>
                <a:cs typeface="Arial" panose="020B0604020202020204" pitchFamily="34" charset="0"/>
              </a:rPr>
              <a:t>un</a:t>
            </a:r>
            <a:r>
              <a:rPr lang="de-DE" sz="1200" dirty="0">
                <a:solidFill>
                  <a:schemeClr val="tx1"/>
                </a:solidFill>
                <a:latin typeface="Arial" panose="020B0604020202020204" pitchFamily="34" charset="0"/>
                <a:cs typeface="Arial" panose="020B0604020202020204" pitchFamily="34" charset="0"/>
              </a:rPr>
              <a:t>- oder schwachgeheizte Gewächshaus ist ein erweiterte Form des geschützten Anbaus. Jedoch muss bei einem Gewächshaus nicht jährlich die</a:t>
            </a:r>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Abdeckung erneuert werden. Außerdem besteht durch Heizen die Möglichkeit einer Klima Kontrolle innerhalb des Gewächshauses, sodass beispielsweise Frost</a:t>
            </a:r>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gezielt vermieden werden kann.</a:t>
            </a:r>
          </a:p>
          <a:p>
            <a:pPr algn="l"/>
            <a:endParaRPr lang="de-DE" sz="1200" dirty="0">
              <a:solidFill>
                <a:schemeClr val="tx1"/>
              </a:solidFill>
              <a:latin typeface="Arial" panose="020B0604020202020204" pitchFamily="34" charset="0"/>
              <a:cs typeface="Arial" panose="020B0604020202020204" pitchFamily="34" charset="0"/>
            </a:endParaRPr>
          </a:p>
          <a:p>
            <a:pPr algn="l"/>
            <a:endParaRPr lang="de-DE" sz="1200" dirty="0">
              <a:solidFill>
                <a:schemeClr val="tx1"/>
              </a:solidFill>
              <a:latin typeface="Arial" panose="020B0604020202020204" pitchFamily="34" charset="0"/>
              <a:cs typeface="Arial" panose="020B0604020202020204" pitchFamily="34" charset="0"/>
            </a:endParaRPr>
          </a:p>
          <a:p>
            <a:pPr algn="l"/>
            <a:r>
              <a:rPr lang="de-DE" sz="1200" b="1" dirty="0">
                <a:solidFill>
                  <a:schemeClr val="tx1"/>
                </a:solidFill>
                <a:latin typeface="Arial" panose="020B0604020202020204" pitchFamily="34" charset="0"/>
                <a:cs typeface="Arial" panose="020B0604020202020204" pitchFamily="34" charset="0"/>
              </a:rPr>
              <a:t>geheizte Gewächshäuser</a:t>
            </a:r>
          </a:p>
          <a:p>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Bei frischem Gemüse oder frischem Obst außerhalb der Saison ist der Energiebedarf zur Energieerzeugung mit Hilfe von beheizten Gewächshäusern enorm.</a:t>
            </a:r>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Mehr als 90% des Energieverbrauchs für beheizte Gewächshäuser in Deutschland wird nach wie vor durch Öl- und Erdgasheizung gedeckt.</a:t>
            </a:r>
            <a:br>
              <a:rPr lang="de-DE" sz="1200" dirty="0">
                <a:solidFill>
                  <a:schemeClr val="tx1"/>
                </a:solidFill>
                <a:latin typeface="Arial" panose="020B0604020202020204" pitchFamily="34" charset="0"/>
                <a:cs typeface="Arial" panose="020B0604020202020204" pitchFamily="34" charset="0"/>
              </a:rPr>
            </a:br>
            <a:r>
              <a:rPr lang="de-DE" sz="1200" dirty="0">
                <a:solidFill>
                  <a:schemeClr val="tx1"/>
                </a:solidFill>
                <a:latin typeface="Arial" panose="020B0604020202020204" pitchFamily="34" charset="0"/>
                <a:cs typeface="Arial" panose="020B0604020202020204" pitchFamily="34" charset="0"/>
              </a:rPr>
              <a:t>Der Energieverbrauch im Vergleich zum Freiland ist 10 bis 50 mal höher und die Klimaschädlichen Emissionen um das 5- bis 30-Fache.</a:t>
            </a:r>
          </a:p>
          <a:p>
            <a:endParaRPr lang="de-DE" sz="1200" dirty="0">
              <a:solidFill>
                <a:schemeClr val="tx1"/>
              </a:solidFill>
              <a:latin typeface="Arial" panose="020B0604020202020204" pitchFamily="34" charset="0"/>
              <a:cs typeface="Arial" panose="020B0604020202020204" pitchFamily="34" charset="0"/>
            </a:endParaRPr>
          </a:p>
          <a:p>
            <a:endParaRPr lang="de-DE" sz="1200" dirty="0">
              <a:solidFill>
                <a:schemeClr val="tx1"/>
              </a:solidFill>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pPr defTabSz="966612"/>
            <a:fld id="{C7B454B0-4CFF-479B-AD58-DAA0BAFCE85F}" type="slidenum">
              <a:rPr lang="de-DE">
                <a:solidFill>
                  <a:prstClr val="black"/>
                </a:solidFill>
                <a:latin typeface="Calibri" panose="020F0502020204030204"/>
              </a:rPr>
              <a:pPr defTabSz="966612"/>
              <a:t>15</a:t>
            </a:fld>
            <a:endParaRPr lang="de-DE">
              <a:solidFill>
                <a:prstClr val="black"/>
              </a:solidFill>
              <a:latin typeface="Calibri" panose="020F0502020204030204"/>
            </a:endParaRPr>
          </a:p>
        </p:txBody>
      </p:sp>
    </p:spTree>
    <p:extLst>
      <p:ext uri="{BB962C8B-B14F-4D97-AF65-F5344CB8AC3E}">
        <p14:creationId xmlns:p14="http://schemas.microsoft.com/office/powerpoint/2010/main" val="2353503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de-DE" sz="1300" dirty="0">
              <a:solidFill>
                <a:srgbClr val="000000"/>
              </a:solidFill>
              <a:latin typeface="Arial" panose="020B0604020202020204" pitchFamily="34" charset="0"/>
            </a:endParaRPr>
          </a:p>
          <a:p>
            <a:r>
              <a:rPr lang="de-DE" sz="1300" dirty="0">
                <a:solidFill>
                  <a:srgbClr val="000000"/>
                </a:solidFill>
                <a:latin typeface="Arial" panose="020B0604020202020204" pitchFamily="34" charset="0"/>
              </a:rPr>
              <a:t> Datenbank weitestgehend mit allen Obst- und Gemüsesorten zu komplettieren.</a:t>
            </a:r>
          </a:p>
          <a:p>
            <a:pPr algn="l"/>
            <a:endParaRPr lang="de-DE" sz="1300" dirty="0">
              <a:solidFill>
                <a:srgbClr val="000000"/>
              </a:solidFill>
              <a:latin typeface="Arial" panose="020B0604020202020204" pitchFamily="34" charset="0"/>
            </a:endParaRPr>
          </a:p>
          <a:p>
            <a:r>
              <a:rPr lang="de-DE" sz="1300" dirty="0">
                <a:solidFill>
                  <a:srgbClr val="000000"/>
                </a:solidFill>
                <a:latin typeface="Arial" panose="020B0604020202020204" pitchFamily="34" charset="0"/>
              </a:rPr>
              <a:t> Filtern nach Herkunftsentfernung, das durch einen farblich markierten Kreis auf der Karte visuell dargestellt wird. </a:t>
            </a:r>
          </a:p>
          <a:p>
            <a:pPr algn="l"/>
            <a:endParaRPr lang="de-DE" sz="1300" dirty="0">
              <a:solidFill>
                <a:srgbClr val="000000"/>
              </a:solidFill>
              <a:latin typeface="Arial" panose="020B0604020202020204" pitchFamily="34" charset="0"/>
            </a:endParaRPr>
          </a:p>
          <a:p>
            <a:r>
              <a:rPr lang="de-DE" sz="1300" dirty="0">
                <a:solidFill>
                  <a:srgbClr val="000000"/>
                </a:solidFill>
                <a:latin typeface="Arial" panose="020B0604020202020204" pitchFamily="34" charset="0"/>
              </a:rPr>
              <a:t> Obst und Gemüse anzeigen zu lassen, dass zum gegenwärtigen Zeitpunkt des Nutzers Saison in Deutschland hat, um den Benutzer noch besser bei seiner Kaufentscheidung zu unterstützen. </a:t>
            </a:r>
          </a:p>
          <a:p>
            <a:endParaRPr lang="de-DE" sz="1300" dirty="0">
              <a:solidFill>
                <a:srgbClr val="000000"/>
              </a:solidFill>
              <a:latin typeface="Arial" panose="020B0604020202020204" pitchFamily="34" charset="0"/>
            </a:endParaRPr>
          </a:p>
          <a:p>
            <a:r>
              <a:rPr lang="de-DE" sz="1300" dirty="0">
                <a:solidFill>
                  <a:srgbClr val="000000"/>
                </a:solidFill>
                <a:latin typeface="Arial" panose="020B0604020202020204" pitchFamily="34" charset="0"/>
              </a:rPr>
              <a:t> Bananen werden 3 Monate vor dem eigentlichen Verkauf geerntet. Während des zweiwöchigen Transportes im Schiff muss eine Temperatur von ca. 12°C herrschen. In Europa müssen die Bananen anschließend in einer Reifekammer zwischengelagert werden. In den Reifekammern herrscht eine kontrollierte Temperatur und das Gas Ethylen wird zur Unterstützung des Reifeprozess hinzugegeben. Anschließend erfolgt der Transport in den Einzelhandel.</a:t>
            </a:r>
          </a:p>
          <a:p>
            <a:endParaRPr lang="de-DE" sz="1300" dirty="0">
              <a:solidFill>
                <a:srgbClr val="000000"/>
              </a:solidFill>
              <a:latin typeface="Arial" panose="020B0604020202020204" pitchFamily="34" charset="0"/>
            </a:endParaRPr>
          </a:p>
          <a:p>
            <a:pPr algn="l"/>
            <a:r>
              <a:rPr lang="de-DE" sz="1300" dirty="0">
                <a:solidFill>
                  <a:srgbClr val="000000"/>
                </a:solidFill>
                <a:latin typeface="Arial" panose="020B0604020202020204" pitchFamily="34" charset="0"/>
              </a:rPr>
              <a:t>Lexikon oder Blog, in dem die Wichtigsten Begriffe und Informationen im Bezug auf saisonales und regionales Einkaufen, sowie Nachhaltigkeit im Allgemeinen zum Nachlesen bereitgestellt wird. </a:t>
            </a:r>
          </a:p>
          <a:p>
            <a:pPr algn="l"/>
            <a:endParaRPr lang="de-DE" sz="1300" dirty="0">
              <a:solidFill>
                <a:srgbClr val="000000"/>
              </a:solidFill>
              <a:latin typeface="Arial" panose="020B0604020202020204" pitchFamily="34" charset="0"/>
            </a:endParaRPr>
          </a:p>
          <a:p>
            <a:pPr algn="l"/>
            <a:endParaRPr lang="de-DE" sz="1300" dirty="0">
              <a:solidFill>
                <a:srgbClr val="000000"/>
              </a:solidFill>
              <a:latin typeface="Arial" panose="020B0604020202020204" pitchFamily="34" charset="0"/>
            </a:endParaRPr>
          </a:p>
          <a:p>
            <a:r>
              <a:rPr lang="de-DE" sz="1300" dirty="0">
                <a:solidFill>
                  <a:srgbClr val="000000"/>
                </a:solidFill>
                <a:latin typeface="Arial" panose="020B0604020202020204" pitchFamily="34" charset="0"/>
              </a:rPr>
              <a:t> </a:t>
            </a:r>
            <a:r>
              <a:rPr lang="de-DE" sz="1300" dirty="0" err="1">
                <a:solidFill>
                  <a:srgbClr val="000000"/>
                </a:solidFill>
                <a:latin typeface="Arial" panose="020B0604020202020204" pitchFamily="34" charset="0"/>
              </a:rPr>
              <a:t>JetSet</a:t>
            </a:r>
            <a:r>
              <a:rPr lang="de-DE" sz="1300" dirty="0">
                <a:solidFill>
                  <a:srgbClr val="000000"/>
                </a:solidFill>
                <a:latin typeface="Arial" panose="020B0604020202020204" pitchFamily="34" charset="0"/>
              </a:rPr>
              <a:t> Food ein Non-Profit-Projekt bleibt. Um die Kosten der App-Entwicklung und des Hostings zu decken, könnte das Modell „Gratis App mit In-App </a:t>
            </a:r>
            <a:r>
              <a:rPr lang="de-DE" sz="1300" dirty="0" err="1">
                <a:solidFill>
                  <a:srgbClr val="000000"/>
                </a:solidFill>
                <a:latin typeface="Arial" panose="020B0604020202020204" pitchFamily="34" charset="0"/>
              </a:rPr>
              <a:t>Advertisement</a:t>
            </a:r>
            <a:r>
              <a:rPr lang="de-DE" sz="1300" dirty="0">
                <a:solidFill>
                  <a:srgbClr val="000000"/>
                </a:solidFill>
                <a:latin typeface="Arial" panose="020B0604020202020204" pitchFamily="34" charset="0"/>
              </a:rPr>
              <a:t>“ genutzt werden. Zusätzlich könnte eine Werbefreie Premium-Version als In-App Kauf angeboten werden. Sollten die Kosten nicht durch Werbeeinnahmen gedeckt werden können, könnten einzelne Funktionen als kostenpflichtige Erweiterungen angeboten werden. </a:t>
            </a:r>
            <a:endParaRPr lang="de-DE" sz="1300" dirty="0"/>
          </a:p>
        </p:txBody>
      </p:sp>
      <p:sp>
        <p:nvSpPr>
          <p:cNvPr id="4" name="Foliennummernplatzhalter 3"/>
          <p:cNvSpPr>
            <a:spLocks noGrp="1"/>
          </p:cNvSpPr>
          <p:nvPr>
            <p:ph type="sldNum" sz="quarter" idx="5"/>
          </p:nvPr>
        </p:nvSpPr>
        <p:spPr/>
        <p:txBody>
          <a:bodyPr/>
          <a:lstStyle/>
          <a:p>
            <a:pPr defTabSz="966612"/>
            <a:fld id="{C7B454B0-4CFF-479B-AD58-DAA0BAFCE85F}" type="slidenum">
              <a:rPr lang="de-DE">
                <a:solidFill>
                  <a:prstClr val="black"/>
                </a:solidFill>
                <a:latin typeface="Calibri" panose="020F0502020204030204"/>
              </a:rPr>
              <a:pPr defTabSz="966612"/>
              <a:t>16</a:t>
            </a:fld>
            <a:endParaRPr lang="de-DE">
              <a:solidFill>
                <a:prstClr val="black"/>
              </a:solidFill>
              <a:latin typeface="Calibri" panose="020F0502020204030204"/>
            </a:endParaRPr>
          </a:p>
        </p:txBody>
      </p:sp>
    </p:spTree>
    <p:extLst>
      <p:ext uri="{BB962C8B-B14F-4D97-AF65-F5344CB8AC3E}">
        <p14:creationId xmlns:p14="http://schemas.microsoft.com/office/powerpoint/2010/main" val="572536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defTabSz="966612"/>
            <a:fld id="{C7B454B0-4CFF-479B-AD58-DAA0BAFCE85F}" type="slidenum">
              <a:rPr lang="de-DE">
                <a:solidFill>
                  <a:prstClr val="black"/>
                </a:solidFill>
                <a:latin typeface="Calibri" panose="020F0502020204030204"/>
              </a:rPr>
              <a:pPr defTabSz="966612"/>
              <a:t>17</a:t>
            </a:fld>
            <a:endParaRPr lang="de-DE">
              <a:solidFill>
                <a:prstClr val="black"/>
              </a:solidFill>
              <a:latin typeface="Calibri" panose="020F0502020204030204"/>
            </a:endParaRPr>
          </a:p>
        </p:txBody>
      </p:sp>
    </p:spTree>
    <p:extLst>
      <p:ext uri="{BB962C8B-B14F-4D97-AF65-F5344CB8AC3E}">
        <p14:creationId xmlns:p14="http://schemas.microsoft.com/office/powerpoint/2010/main" val="53004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07000"/>
              </a:lnSpc>
              <a:spcAft>
                <a:spcPts val="846"/>
              </a:spcAft>
            </a:pPr>
            <a:r>
              <a:rPr lang="de-DE" sz="1300" dirty="0">
                <a:latin typeface="Calibri" panose="020F0502020204030204" pitchFamily="34" charset="0"/>
                <a:ea typeface="Calibri" panose="020F0502020204030204" pitchFamily="34" charset="0"/>
                <a:cs typeface="Times New Roman" panose="02020603050405020304" pitchFamily="18" charset="0"/>
              </a:rPr>
              <a:t>„Anzeigen von Herkunft auf Karte“: Durch Markierung des Landes und des Mittelpunktes erreicht. </a:t>
            </a:r>
          </a:p>
          <a:p>
            <a:pPr algn="just">
              <a:lnSpc>
                <a:spcPct val="107000"/>
              </a:lnSpc>
              <a:spcAft>
                <a:spcPts val="846"/>
              </a:spcAft>
            </a:pPr>
            <a:r>
              <a:rPr lang="de-DE" sz="1300" dirty="0">
                <a:latin typeface="Calibri" panose="020F0502020204030204" pitchFamily="34" charset="0"/>
                <a:ea typeface="Calibri" panose="020F0502020204030204" pitchFamily="34" charset="0"/>
                <a:cs typeface="Times New Roman" panose="02020603050405020304" pitchFamily="18" charset="0"/>
              </a:rPr>
              <a:t>Keine genaueren Angaben, da in Deutschland, wenn überhaupt, nur die Angabe des Herkunftslandes verpflichtend ist. Händler kaufen das importierte Obst und Gemüse von Importeuren, also Zwischenhändlern, die die Früchte von verschiedenen Produzenten eines (oder mehreren) Ländern ankaufen, weshalb sich nicht gewährleisten lässt das eine bestimmte Obst oder Gemüse Sorte bei einem Händler immer vom selben Erzeuger stammt.  Es existieren zwar Projekte, welche es dem Konsumenten ermöglichen bei bestimmten Händlern den genauen </a:t>
            </a:r>
            <a:r>
              <a:rPr lang="de-DE" sz="1300" dirty="0" err="1">
                <a:latin typeface="Calibri" panose="020F0502020204030204" pitchFamily="34" charset="0"/>
                <a:ea typeface="Calibri" panose="020F0502020204030204" pitchFamily="34" charset="0"/>
                <a:cs typeface="Times New Roman" panose="02020603050405020304" pitchFamily="18" charset="0"/>
              </a:rPr>
              <a:t>Anbauort</a:t>
            </a:r>
            <a:r>
              <a:rPr lang="de-DE" sz="1300" dirty="0">
                <a:latin typeface="Calibri" panose="020F0502020204030204" pitchFamily="34" charset="0"/>
                <a:ea typeface="Calibri" panose="020F0502020204030204" pitchFamily="34" charset="0"/>
                <a:cs typeface="Times New Roman" panose="02020603050405020304" pitchFamily="18" charset="0"/>
              </a:rPr>
              <a:t> von bestimmten Sorten herauszufinden, allerdings bis dies die Norm oder sogar Vorschrift ist, ist es nicht möglich genauere Angaben zu tätigen und einzuzeichnen.</a:t>
            </a:r>
          </a:p>
          <a:p>
            <a:endParaRPr lang="de-DE" sz="1300" dirty="0"/>
          </a:p>
          <a:p>
            <a:pPr algn="just">
              <a:lnSpc>
                <a:spcPct val="107000"/>
              </a:lnSpc>
              <a:spcAft>
                <a:spcPts val="846"/>
              </a:spcAft>
            </a:pPr>
            <a:r>
              <a:rPr lang="de-DE" sz="1300" dirty="0">
                <a:latin typeface="Calibri" panose="020F0502020204030204" pitchFamily="34" charset="0"/>
                <a:ea typeface="Calibri" panose="020F0502020204030204" pitchFamily="34" charset="0"/>
                <a:cs typeface="Times New Roman" panose="02020603050405020304" pitchFamily="18" charset="0"/>
              </a:rPr>
              <a:t>„Aufklärung über Nachhaltigkeit“: Durch das Errechnen und Anzeigen der kürz möglichsten Strecken, welche ein Produkt zurücklegen muss, auf einer Karte sowie für Deutschland die farbliche Bewertung der vermutlichen Anbaumethode erreicht. Die Routen werden zwischen dem Mittelpunkt des Herkunftslandes und dem Mittelpunkt von Deutschland errechnet. Diese Routen werden nicht feingranular errechnet und angezeigt, da auch diese stark variieren. Es ist zwar ersichtlich, welche Flug- und Schifffahrtshäfen für den generellen Warenimport/Export genutzt werden, aber nicht woher genau das Gemüse kommt, welches dort verkauft wird, wo der Nutzende einkauft. Außerdem werden auf der Transportroute Zwischenstopps, beispielsweise in Reifereien in welchen unreif geernteten Früchten nachgereift werden, eingelegt. Aus diesen Gründen würde bei dem aktuellen Informationsstand eine feinere Granularität der Transportrouten Fehlinformationen verbreiten.</a:t>
            </a:r>
          </a:p>
          <a:p>
            <a:r>
              <a:rPr lang="de-DE" sz="1300" dirty="0">
                <a:latin typeface="Calibri" panose="020F0502020204030204" pitchFamily="34" charset="0"/>
                <a:ea typeface="Calibri" panose="020F0502020204030204" pitchFamily="34" charset="0"/>
                <a:cs typeface="Times New Roman" panose="02020603050405020304" pitchFamily="18" charset="0"/>
              </a:rPr>
              <a:t>Die farbliche Bewertung der Anbaumethoden setzt sich aus der Klimabelastung der Anbaumethoden zusammen.</a:t>
            </a:r>
          </a:p>
          <a:p>
            <a:endParaRPr lang="de-DE" sz="1300" dirty="0">
              <a:latin typeface="Calibri" panose="020F0502020204030204" pitchFamily="34" charset="0"/>
              <a:cs typeface="Times New Roman" panose="02020603050405020304" pitchFamily="18" charset="0"/>
            </a:endParaRPr>
          </a:p>
          <a:p>
            <a:pPr defTabSz="966612"/>
            <a:r>
              <a:rPr lang="de-DE" sz="1300" dirty="0">
                <a:latin typeface="Calibri" panose="020F0502020204030204" pitchFamily="34" charset="0"/>
                <a:ea typeface="Calibri" panose="020F0502020204030204" pitchFamily="34" charset="0"/>
                <a:cs typeface="Times New Roman" panose="02020603050405020304" pitchFamily="18" charset="0"/>
              </a:rPr>
              <a:t>„Aufklärung über Saisonalität“ wurde voll erreicht. Dem Nutzenden wird deutsches Obst und Gemüse klar hervorgehoben gezeigt, sowie zu jedem Produkt angezeigt ob und wann es aus deutschem Anbau verfügbar ist. </a:t>
            </a:r>
          </a:p>
          <a:p>
            <a:endParaRPr lang="de-DE" sz="1300" dirty="0"/>
          </a:p>
        </p:txBody>
      </p:sp>
      <p:sp>
        <p:nvSpPr>
          <p:cNvPr id="4" name="Foliennummernplatzhalter 3"/>
          <p:cNvSpPr>
            <a:spLocks noGrp="1"/>
          </p:cNvSpPr>
          <p:nvPr>
            <p:ph type="sldNum" sz="quarter" idx="5"/>
          </p:nvPr>
        </p:nvSpPr>
        <p:spPr/>
        <p:txBody>
          <a:bodyPr/>
          <a:lstStyle/>
          <a:p>
            <a:fld id="{B6611969-34DB-430E-AB24-9E4FABFE3DF9}" type="slidenum">
              <a:rPr lang="de-DE" smtClean="0"/>
              <a:t>18</a:t>
            </a:fld>
            <a:endParaRPr lang="de-DE"/>
          </a:p>
        </p:txBody>
      </p:sp>
    </p:spTree>
    <p:extLst>
      <p:ext uri="{BB962C8B-B14F-4D97-AF65-F5344CB8AC3E}">
        <p14:creationId xmlns:p14="http://schemas.microsoft.com/office/powerpoint/2010/main" val="1170562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300" dirty="0">
                <a:latin typeface="Calibri" panose="020F0502020204030204" pitchFamily="34" charset="0"/>
                <a:ea typeface="Calibri" panose="020F0502020204030204" pitchFamily="34" charset="0"/>
                <a:cs typeface="Times New Roman" panose="02020603050405020304" pitchFamily="18" charset="0"/>
              </a:rPr>
              <a:t>„Regionale Produkte in den Vordergrund rücken“: durch die deutliche Markierung von Deutschland als Herkunftsland zum Teil erreicht. Zum vollen Erreichen dieses Ziels wäre nun noch eine innerdeutsche Einordnung der Herkunft nötig. </a:t>
            </a:r>
          </a:p>
          <a:p>
            <a:endParaRPr lang="de-DE" sz="1300" dirty="0">
              <a:latin typeface="Calibri" panose="020F0502020204030204" pitchFamily="34" charset="0"/>
              <a:cs typeface="Times New Roman" panose="02020603050405020304" pitchFamily="18" charset="0"/>
            </a:endParaRPr>
          </a:p>
          <a:p>
            <a:r>
              <a:rPr lang="de-DE" sz="1300" dirty="0">
                <a:latin typeface="Calibri" panose="020F0502020204030204" pitchFamily="34" charset="0"/>
                <a:ea typeface="Calibri" panose="020F0502020204030204" pitchFamily="34" charset="0"/>
                <a:cs typeface="Times New Roman" panose="02020603050405020304" pitchFamily="18" charset="0"/>
              </a:rPr>
              <a:t>„Einordnung von Produkten ermöglichen“: voll erreicht. Der Nutzende bekommt Herkunftsinformation sowie Informationen und eine Bewertung bezüglich der Anbaumethode für heimische Produkte und kann so informiert eine Kaufentscheidung treffen. Durch die Darstellung auf einer Karte sowie das Anzeigen der Entfernungen bietet dem Nutzenden eine Vergleichsmöglichkeit und erinnert ihn an Distanzen. Des Weiteren wird durch das Aufzeigen eines Saisonkalenders der Nutzende darauf hingewiesen, dass dieses Produkt zu anderen Zeiten auch heimisch verfügbar ist, auch falls es nicht in Deutschland angebaut wird, wird der Nutzende darauf hingewiesen. </a:t>
            </a:r>
          </a:p>
          <a:p>
            <a:endParaRPr lang="de-DE" sz="1300" dirty="0">
              <a:latin typeface="Calibri" panose="020F0502020204030204" pitchFamily="34" charset="0"/>
              <a:cs typeface="Times New Roman" panose="02020603050405020304" pitchFamily="18" charset="0"/>
            </a:endParaRPr>
          </a:p>
          <a:p>
            <a:pPr defTabSz="966612"/>
            <a:r>
              <a:rPr lang="de-DE" sz="1300" dirty="0">
                <a:latin typeface="Calibri" panose="020F0502020204030204" pitchFamily="34" charset="0"/>
                <a:ea typeface="Calibri" panose="020F0502020204030204" pitchFamily="34" charset="0"/>
                <a:cs typeface="Times New Roman" panose="02020603050405020304" pitchFamily="18" charset="0"/>
              </a:rPr>
              <a:t>„Vorurteile gegen nachhaltigen Konsum eliminieren“: schwer quantifizierbar. Durch das Bereitstellen und kontextualisieren der Herkunftsinformationen durch das Anzeigen auf einer Karte sowie das Aufzeigen eines Saisonkalenders wird der Nutzenden auf nachhaltigere Entscheidungen hingewiesen. </a:t>
            </a:r>
          </a:p>
          <a:p>
            <a:pPr defTabSz="966612"/>
            <a:endParaRPr lang="de-DE" sz="1300" dirty="0">
              <a:latin typeface="Calibri" panose="020F0502020204030204" pitchFamily="34" charset="0"/>
              <a:ea typeface="Calibri" panose="020F0502020204030204" pitchFamily="34" charset="0"/>
              <a:cs typeface="Times New Roman" panose="02020603050405020304" pitchFamily="18" charset="0"/>
            </a:endParaRPr>
          </a:p>
          <a:p>
            <a:pPr defTabSz="966612"/>
            <a:r>
              <a:rPr lang="de-DE" sz="1300" dirty="0">
                <a:latin typeface="Calibri" panose="020F0502020204030204" pitchFamily="34" charset="0"/>
                <a:ea typeface="Calibri" panose="020F0502020204030204" pitchFamily="34" charset="0"/>
                <a:cs typeface="Times New Roman" panose="02020603050405020304" pitchFamily="18" charset="0"/>
              </a:rPr>
              <a:t>Der Erreichungsgrad der strategischen Ziele lässt sich momentan nur schwer Bewerten. Durch die hohen Erreichungsgrade der untergeordneten Ziele sowie der konkreten Ansatzpunkte für weitere Entwicklung lässt sich diese allerdings in Aussicht stellen. </a:t>
            </a:r>
          </a:p>
          <a:p>
            <a:pPr defTabSz="966612"/>
            <a:endParaRPr lang="de-DE" sz="1300" dirty="0">
              <a:latin typeface="Calibri" panose="020F0502020204030204" pitchFamily="34" charset="0"/>
              <a:ea typeface="Calibri" panose="020F0502020204030204" pitchFamily="34" charset="0"/>
              <a:cs typeface="Times New Roman" panose="02020603050405020304" pitchFamily="18" charset="0"/>
            </a:endParaRPr>
          </a:p>
          <a:p>
            <a:endParaRPr lang="de-DE" sz="1300" dirty="0"/>
          </a:p>
        </p:txBody>
      </p:sp>
      <p:sp>
        <p:nvSpPr>
          <p:cNvPr id="4" name="Foliennummernplatzhalter 3"/>
          <p:cNvSpPr>
            <a:spLocks noGrp="1"/>
          </p:cNvSpPr>
          <p:nvPr>
            <p:ph type="sldNum" sz="quarter" idx="5"/>
          </p:nvPr>
        </p:nvSpPr>
        <p:spPr/>
        <p:txBody>
          <a:bodyPr/>
          <a:lstStyle/>
          <a:p>
            <a:fld id="{B6611969-34DB-430E-AB24-9E4FABFE3DF9}" type="slidenum">
              <a:rPr lang="de-DE" smtClean="0"/>
              <a:t>19</a:t>
            </a:fld>
            <a:endParaRPr lang="de-DE"/>
          </a:p>
        </p:txBody>
      </p:sp>
    </p:spTree>
    <p:extLst>
      <p:ext uri="{BB962C8B-B14F-4D97-AF65-F5344CB8AC3E}">
        <p14:creationId xmlns:p14="http://schemas.microsoft.com/office/powerpoint/2010/main" val="2991451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6611969-34DB-430E-AB24-9E4FABFE3DF9}" type="slidenum">
              <a:rPr lang="de-DE" smtClean="0"/>
              <a:t>2</a:t>
            </a:fld>
            <a:endParaRPr lang="de-DE"/>
          </a:p>
        </p:txBody>
      </p:sp>
    </p:spTree>
    <p:extLst>
      <p:ext uri="{BB962C8B-B14F-4D97-AF65-F5344CB8AC3E}">
        <p14:creationId xmlns:p14="http://schemas.microsoft.com/office/powerpoint/2010/main" val="419738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defTabSz="966612"/>
            <a:fld id="{C7B454B0-4CFF-479B-AD58-DAA0BAFCE85F}" type="slidenum">
              <a:rPr lang="de-DE">
                <a:solidFill>
                  <a:prstClr val="black"/>
                </a:solidFill>
                <a:latin typeface="Calibri" panose="020F0502020204030204"/>
              </a:rPr>
              <a:pPr defTabSz="966612"/>
              <a:t>3</a:t>
            </a:fld>
            <a:endParaRPr lang="de-DE">
              <a:solidFill>
                <a:prstClr val="black"/>
              </a:solidFill>
              <a:latin typeface="Calibri" panose="020F0502020204030204"/>
            </a:endParaRPr>
          </a:p>
        </p:txBody>
      </p:sp>
    </p:spTree>
    <p:extLst>
      <p:ext uri="{BB962C8B-B14F-4D97-AF65-F5344CB8AC3E}">
        <p14:creationId xmlns:p14="http://schemas.microsoft.com/office/powerpoint/2010/main" val="7769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300" dirty="0">
                <a:solidFill>
                  <a:srgbClr val="000000"/>
                </a:solidFill>
                <a:latin typeface="Arial" panose="020B0604020202020204" pitchFamily="34" charset="0"/>
                <a:cs typeface="Arial" panose="020B0604020202020204" pitchFamily="34" charset="0"/>
              </a:rPr>
              <a:t>MongoDB:</a:t>
            </a:r>
          </a:p>
          <a:p>
            <a:r>
              <a:rPr lang="de-DE" sz="1300" dirty="0">
                <a:solidFill>
                  <a:srgbClr val="000000"/>
                </a:solidFill>
                <a:latin typeface="Arial" panose="020B0604020202020204" pitchFamily="34" charset="0"/>
                <a:cs typeface="Arial" panose="020B0604020202020204" pitchFamily="34" charset="0"/>
              </a:rPr>
              <a:t>Die ursprüngliche Idee einer Synchronen Datenspeicherung mit MongoDB wurde verworfen, da die umfangreichen Funktionen für den momentanen Stand des Projektes nicht erforderlich sind </a:t>
            </a:r>
          </a:p>
          <a:p>
            <a:endParaRPr lang="de-DE" sz="1300" dirty="0">
              <a:solidFill>
                <a:srgbClr val="000000"/>
              </a:solidFill>
              <a:latin typeface="Arial" panose="020B0604020202020204" pitchFamily="34" charset="0"/>
              <a:cs typeface="Arial" panose="020B0604020202020204" pitchFamily="34" charset="0"/>
            </a:endParaRPr>
          </a:p>
          <a:p>
            <a:r>
              <a:rPr lang="de-DE" sz="1300" dirty="0">
                <a:solidFill>
                  <a:srgbClr val="000000"/>
                </a:solidFill>
                <a:latin typeface="Arial" panose="020B0604020202020204" pitchFamily="34" charset="0"/>
                <a:cs typeface="Arial" panose="020B0604020202020204" pitchFamily="34" charset="0"/>
              </a:rPr>
              <a:t>SQLite3:</a:t>
            </a:r>
          </a:p>
          <a:p>
            <a:r>
              <a:rPr lang="de-DE" sz="1300" dirty="0">
                <a:latin typeface="Arial" panose="020B0604020202020204" pitchFamily="34" charset="0"/>
                <a:cs typeface="Arial" panose="020B0604020202020204" pitchFamily="34" charset="0"/>
              </a:rPr>
              <a:t>Open Source, Relationales Datenbankenmanagement System</a:t>
            </a:r>
          </a:p>
          <a:p>
            <a:r>
              <a:rPr lang="de-DE" sz="1300" dirty="0">
                <a:latin typeface="Arial" panose="020B0604020202020204" pitchFamily="34" charset="0"/>
                <a:cs typeface="Arial" panose="020B0604020202020204" pitchFamily="34" charset="0"/>
              </a:rPr>
              <a:t>Eine Datei Pro erstellte Datenbank, Bibliothek ist nur wenige hunderte Kilobyte groß</a:t>
            </a:r>
          </a:p>
          <a:p>
            <a:r>
              <a:rPr lang="de-DE" sz="1300" dirty="0">
                <a:latin typeface="Arial" panose="020B0604020202020204" pitchFamily="34" charset="0"/>
                <a:cs typeface="Arial" panose="020B0604020202020204" pitchFamily="34" charset="0"/>
              </a:rPr>
              <a:t>Keine Separate Serververbindung notwendig, Dateien werden Lokal abgegriffen</a:t>
            </a:r>
          </a:p>
          <a:p>
            <a:endParaRPr lang="de-DE" sz="1300" dirty="0">
              <a:latin typeface="Arial" panose="020B0604020202020204" pitchFamily="34" charset="0"/>
              <a:cs typeface="Arial" panose="020B0604020202020204" pitchFamily="34" charset="0"/>
            </a:endParaRPr>
          </a:p>
          <a:p>
            <a:r>
              <a:rPr lang="de-DE" sz="1300" dirty="0">
                <a:latin typeface="Arial" panose="020B0604020202020204" pitchFamily="34" charset="0"/>
                <a:cs typeface="Arial" panose="020B0604020202020204" pitchFamily="34" charset="0"/>
              </a:rPr>
              <a:t>REST API</a:t>
            </a:r>
          </a:p>
          <a:p>
            <a:pPr algn="l"/>
            <a:r>
              <a:rPr lang="de-DE" sz="1300" dirty="0">
                <a:solidFill>
                  <a:srgbClr val="000000"/>
                </a:solidFill>
                <a:latin typeface="Arial" panose="020B0604020202020204" pitchFamily="34" charset="0"/>
                <a:cs typeface="Arial" panose="020B0604020202020204" pitchFamily="34" charset="0"/>
              </a:rPr>
              <a:t> </a:t>
            </a:r>
            <a:r>
              <a:rPr lang="de-DE" sz="1300" dirty="0" err="1">
                <a:solidFill>
                  <a:srgbClr val="000000"/>
                </a:solidFill>
                <a:latin typeface="Arial" panose="020B0604020202020204" pitchFamily="34" charset="0"/>
                <a:cs typeface="Arial" panose="020B0604020202020204" pitchFamily="34" charset="0"/>
              </a:rPr>
              <a:t>Representational</a:t>
            </a:r>
            <a:r>
              <a:rPr lang="de-DE" sz="1300" dirty="0">
                <a:solidFill>
                  <a:srgbClr val="000000"/>
                </a:solidFill>
                <a:latin typeface="Arial" panose="020B0604020202020204" pitchFamily="34" charset="0"/>
                <a:cs typeface="Arial" panose="020B0604020202020204" pitchFamily="34" charset="0"/>
              </a:rPr>
              <a:t> State Transfer, ist ein Paradigma für die Softwarearchitektur von verteilten Systemen, speziell für Webservices  </a:t>
            </a:r>
          </a:p>
          <a:p>
            <a:pPr algn="l"/>
            <a:r>
              <a:rPr lang="de-DE" sz="1300" dirty="0">
                <a:solidFill>
                  <a:srgbClr val="000000"/>
                </a:solidFill>
                <a:latin typeface="Arial" panose="020B0604020202020204" pitchFamily="34" charset="0"/>
                <a:cs typeface="Arial" panose="020B0604020202020204" pitchFamily="34" charset="0"/>
              </a:rPr>
              <a:t> API Schnittstelle von Maschine zu Maschine.</a:t>
            </a:r>
          </a:p>
          <a:p>
            <a:r>
              <a:rPr lang="de-DE" sz="1300" dirty="0">
                <a:solidFill>
                  <a:srgbClr val="000000"/>
                </a:solidFill>
                <a:latin typeface="Arial" panose="020B0604020202020204" pitchFamily="34" charset="0"/>
                <a:cs typeface="Arial" panose="020B0604020202020204" pitchFamily="34" charset="0"/>
              </a:rPr>
              <a:t>Durch REST HTTP anfragen möglich.</a:t>
            </a:r>
          </a:p>
          <a:p>
            <a:endParaRPr lang="de-DE" sz="1300" dirty="0">
              <a:solidFill>
                <a:srgbClr val="000000"/>
              </a:solidFill>
              <a:latin typeface="Arial" panose="020B0604020202020204" pitchFamily="34" charset="0"/>
              <a:cs typeface="Arial" panose="020B0604020202020204" pitchFamily="34" charset="0"/>
            </a:endParaRPr>
          </a:p>
          <a:p>
            <a:pPr defTabSz="966612">
              <a:defRPr/>
            </a:pPr>
            <a:r>
              <a:rPr lang="de-DE" sz="1300" dirty="0" err="1">
                <a:latin typeface="Arial" panose="020B0604020202020204" pitchFamily="34" charset="0"/>
                <a:cs typeface="Arial" panose="020B0604020202020204" pitchFamily="34" charset="0"/>
              </a:rPr>
              <a:t>Deployment</a:t>
            </a:r>
            <a:r>
              <a:rPr lang="de-DE" sz="1300" dirty="0">
                <a:latin typeface="Arial" panose="020B0604020202020204" pitchFamily="34" charset="0"/>
                <a:cs typeface="Arial" panose="020B0604020202020204" pitchFamily="34" charset="0"/>
              </a:rPr>
              <a:t> über Heroku</a:t>
            </a:r>
          </a:p>
          <a:p>
            <a:pPr algn="l"/>
            <a:r>
              <a:rPr lang="de-DE" sz="1300" dirty="0">
                <a:latin typeface="Arial" panose="020B0604020202020204" pitchFamily="34" charset="0"/>
                <a:cs typeface="Arial" panose="020B0604020202020204" pitchFamily="34" charset="0"/>
              </a:rPr>
              <a:t>Heroku – 2010 aufgekauft von Salesforce,</a:t>
            </a:r>
            <a:r>
              <a:rPr lang="de-DE" sz="1300" dirty="0">
                <a:solidFill>
                  <a:srgbClr val="000000"/>
                </a:solidFill>
                <a:latin typeface="Arial" panose="020B0604020202020204" pitchFamily="34" charset="0"/>
                <a:cs typeface="Arial" panose="020B0604020202020204" pitchFamily="34" charset="0"/>
              </a:rPr>
              <a:t> Plattform-</a:t>
            </a:r>
            <a:r>
              <a:rPr lang="de-DE" sz="1300" dirty="0" err="1">
                <a:solidFill>
                  <a:srgbClr val="000000"/>
                </a:solidFill>
                <a:latin typeface="Arial" panose="020B0604020202020204" pitchFamily="34" charset="0"/>
                <a:cs typeface="Arial" panose="020B0604020202020204" pitchFamily="34" charset="0"/>
              </a:rPr>
              <a:t>as</a:t>
            </a:r>
            <a:r>
              <a:rPr lang="de-DE" sz="1300" dirty="0">
                <a:solidFill>
                  <a:srgbClr val="000000"/>
                </a:solidFill>
                <a:latin typeface="Arial" panose="020B0604020202020204" pitchFamily="34" charset="0"/>
                <a:cs typeface="Arial" panose="020B0604020202020204" pitchFamily="34" charset="0"/>
              </a:rPr>
              <a:t>-a-service bietet verschiedene Möglichkeiten der Bereitstellung für Apps und Web Dienste.</a:t>
            </a:r>
          </a:p>
          <a:p>
            <a:pPr algn="l"/>
            <a:r>
              <a:rPr lang="de-DE" sz="1300" dirty="0">
                <a:solidFill>
                  <a:srgbClr val="000000"/>
                </a:solidFill>
                <a:latin typeface="Arial" panose="020B0604020202020204" pitchFamily="34" charset="0"/>
                <a:cs typeface="Arial" panose="020B0604020202020204" pitchFamily="34" charset="0"/>
              </a:rPr>
              <a:t>Kostenlose Version möglich – bei Wachstum der App ist das hinzubuchen von Ressourcen kostenpflichtig möglich.</a:t>
            </a:r>
          </a:p>
          <a:p>
            <a:pPr algn="l"/>
            <a:r>
              <a:rPr lang="de-DE" sz="1300" dirty="0">
                <a:solidFill>
                  <a:srgbClr val="000000"/>
                </a:solidFill>
                <a:latin typeface="Arial" panose="020B0604020202020204" pitchFamily="34" charset="0"/>
                <a:cs typeface="Arial" panose="020B0604020202020204" pitchFamily="34" charset="0"/>
              </a:rPr>
              <a:t>Funktioniert mit der GIT Versionskontrolle. In Heroku wird eine App erzeugt die als Container für die Bereitzustellende App fungiert. Schließend ließt Heroku </a:t>
            </a:r>
          </a:p>
          <a:p>
            <a:pPr algn="l"/>
            <a:r>
              <a:rPr lang="de-DE" sz="1300" dirty="0">
                <a:solidFill>
                  <a:srgbClr val="000000"/>
                </a:solidFill>
                <a:latin typeface="Arial" panose="020B0604020202020204" pitchFamily="34" charset="0"/>
                <a:cs typeface="Arial" panose="020B0604020202020204" pitchFamily="34" charset="0"/>
              </a:rPr>
              <a:t>die </a:t>
            </a:r>
            <a:r>
              <a:rPr lang="de-DE" sz="1300" dirty="0" err="1">
                <a:solidFill>
                  <a:srgbClr val="000000"/>
                </a:solidFill>
                <a:latin typeface="Arial" panose="020B0604020202020204" pitchFamily="34" charset="0"/>
                <a:cs typeface="Arial" panose="020B0604020202020204" pitchFamily="34" charset="0"/>
              </a:rPr>
              <a:t>Package.json</a:t>
            </a:r>
            <a:r>
              <a:rPr lang="de-DE" sz="1300" dirty="0">
                <a:solidFill>
                  <a:srgbClr val="000000"/>
                </a:solidFill>
                <a:latin typeface="Arial" panose="020B0604020202020204" pitchFamily="34" charset="0"/>
                <a:cs typeface="Arial" panose="020B0604020202020204" pitchFamily="34" charset="0"/>
              </a:rPr>
              <a:t> Datei aus, die von Node.js erstellt wird und alle Module Informationen enthält. Außerdem benötigt Heroku noch eine </a:t>
            </a:r>
            <a:r>
              <a:rPr lang="de-DE" sz="1300" dirty="0" err="1">
                <a:solidFill>
                  <a:srgbClr val="000000"/>
                </a:solidFill>
                <a:latin typeface="Arial" panose="020B0604020202020204" pitchFamily="34" charset="0"/>
                <a:cs typeface="Arial" panose="020B0604020202020204" pitchFamily="34" charset="0"/>
              </a:rPr>
              <a:t>Procfile</a:t>
            </a:r>
            <a:r>
              <a:rPr lang="de-DE" sz="1300" dirty="0">
                <a:solidFill>
                  <a:srgbClr val="000000"/>
                </a:solidFill>
                <a:latin typeface="Arial" panose="020B0604020202020204" pitchFamily="34" charset="0"/>
                <a:cs typeface="Arial" panose="020B0604020202020204" pitchFamily="34" charset="0"/>
              </a:rPr>
              <a:t> in der hinterlegt ist </a:t>
            </a:r>
          </a:p>
          <a:p>
            <a:pPr algn="l"/>
            <a:r>
              <a:rPr lang="de-DE" sz="1300" dirty="0">
                <a:solidFill>
                  <a:srgbClr val="000000"/>
                </a:solidFill>
                <a:latin typeface="Arial" panose="020B0604020202020204" pitchFamily="34" charset="0"/>
                <a:cs typeface="Arial" panose="020B0604020202020204" pitchFamily="34" charset="0"/>
              </a:rPr>
              <a:t>mit welchem Befehl die App startet. Über die GIT Konsole kann sich mit dem Benutzerdaten von Heroku eingeloggt werden und mit dem Befehl „</a:t>
            </a:r>
            <a:r>
              <a:rPr lang="de-DE" sz="1300" dirty="0" err="1">
                <a:solidFill>
                  <a:srgbClr val="000000"/>
                </a:solidFill>
                <a:latin typeface="Arial" panose="020B0604020202020204" pitchFamily="34" charset="0"/>
                <a:cs typeface="Arial" panose="020B0604020202020204" pitchFamily="34" charset="0"/>
              </a:rPr>
              <a:t>git</a:t>
            </a:r>
            <a:r>
              <a:rPr lang="de-DE" sz="1300" dirty="0">
                <a:solidFill>
                  <a:srgbClr val="000000"/>
                </a:solidFill>
                <a:latin typeface="Arial" panose="020B0604020202020204" pitchFamily="34" charset="0"/>
                <a:cs typeface="Arial" panose="020B0604020202020204" pitchFamily="34" charset="0"/>
              </a:rPr>
              <a:t> </a:t>
            </a:r>
            <a:r>
              <a:rPr lang="de-DE" sz="1300" dirty="0" err="1">
                <a:solidFill>
                  <a:srgbClr val="000000"/>
                </a:solidFill>
                <a:latin typeface="Arial" panose="020B0604020202020204" pitchFamily="34" charset="0"/>
                <a:cs typeface="Arial" panose="020B0604020202020204" pitchFamily="34" charset="0"/>
              </a:rPr>
              <a:t>subtree</a:t>
            </a:r>
            <a:r>
              <a:rPr lang="de-DE" sz="1300" dirty="0">
                <a:solidFill>
                  <a:srgbClr val="000000"/>
                </a:solidFill>
                <a:latin typeface="Arial" panose="020B0604020202020204" pitchFamily="34" charset="0"/>
                <a:cs typeface="Arial" panose="020B0604020202020204" pitchFamily="34" charset="0"/>
              </a:rPr>
              <a:t> push --</a:t>
            </a:r>
            <a:r>
              <a:rPr lang="de-DE" sz="1300" dirty="0" err="1">
                <a:solidFill>
                  <a:srgbClr val="000000"/>
                </a:solidFill>
                <a:latin typeface="Arial" panose="020B0604020202020204" pitchFamily="34" charset="0"/>
                <a:cs typeface="Arial" panose="020B0604020202020204" pitchFamily="34" charset="0"/>
              </a:rPr>
              <a:t>prefix</a:t>
            </a:r>
            <a:r>
              <a:rPr lang="de-DE" sz="1300" dirty="0">
                <a:solidFill>
                  <a:srgbClr val="000000"/>
                </a:solidFill>
                <a:latin typeface="Arial" panose="020B0604020202020204" pitchFamily="34" charset="0"/>
                <a:cs typeface="Arial" panose="020B0604020202020204" pitchFamily="34" charset="0"/>
              </a:rPr>
              <a:t> Datenbank </a:t>
            </a:r>
            <a:r>
              <a:rPr lang="de-DE" sz="1300" dirty="0" err="1">
                <a:solidFill>
                  <a:srgbClr val="000000"/>
                </a:solidFill>
                <a:latin typeface="Arial" panose="020B0604020202020204" pitchFamily="34" charset="0"/>
                <a:cs typeface="Arial" panose="020B0604020202020204" pitchFamily="34" charset="0"/>
              </a:rPr>
              <a:t>heroku</a:t>
            </a:r>
            <a:r>
              <a:rPr lang="de-DE" sz="1300" dirty="0">
                <a:solidFill>
                  <a:srgbClr val="000000"/>
                </a:solidFill>
                <a:latin typeface="Arial" panose="020B0604020202020204" pitchFamily="34" charset="0"/>
                <a:cs typeface="Arial" panose="020B0604020202020204" pitchFamily="34" charset="0"/>
              </a:rPr>
              <a:t> </a:t>
            </a:r>
            <a:r>
              <a:rPr lang="de-DE" sz="1300" dirty="0" err="1">
                <a:solidFill>
                  <a:srgbClr val="000000"/>
                </a:solidFill>
                <a:latin typeface="Arial" panose="020B0604020202020204" pitchFamily="34" charset="0"/>
                <a:cs typeface="Arial" panose="020B0604020202020204" pitchFamily="34" charset="0"/>
              </a:rPr>
              <a:t>main</a:t>
            </a:r>
            <a:r>
              <a:rPr lang="de-DE" sz="1300" dirty="0">
                <a:solidFill>
                  <a:srgbClr val="000000"/>
                </a:solidFill>
                <a:latin typeface="Arial" panose="020B0604020202020204" pitchFamily="34" charset="0"/>
                <a:cs typeface="Arial" panose="020B0604020202020204" pitchFamily="34" charset="0"/>
              </a:rPr>
              <a:t>“ wird der Unterordner „Datenbank“ in den App Container von Heroku gepusht.</a:t>
            </a:r>
            <a:endParaRPr lang="de-DE" sz="1300" dirty="0">
              <a:latin typeface="Arial" panose="020B0604020202020204" pitchFamily="34" charset="0"/>
              <a:cs typeface="Arial" panose="020B0604020202020204" pitchFamily="34" charset="0"/>
            </a:endParaRPr>
          </a:p>
          <a:p>
            <a:endParaRPr lang="de-DE" sz="130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pPr defTabSz="966612"/>
            <a:fld id="{C7B454B0-4CFF-479B-AD58-DAA0BAFCE85F}" type="slidenum">
              <a:rPr lang="de-DE">
                <a:solidFill>
                  <a:prstClr val="black"/>
                </a:solidFill>
                <a:latin typeface="Calibri" panose="020F0502020204030204"/>
              </a:rPr>
              <a:pPr defTabSz="966612"/>
              <a:t>4</a:t>
            </a:fld>
            <a:endParaRPr lang="de-DE">
              <a:solidFill>
                <a:prstClr val="black"/>
              </a:solidFill>
              <a:latin typeface="Calibri" panose="020F0502020204030204"/>
            </a:endParaRPr>
          </a:p>
        </p:txBody>
      </p:sp>
    </p:spTree>
    <p:extLst>
      <p:ext uri="{BB962C8B-B14F-4D97-AF65-F5344CB8AC3E}">
        <p14:creationId xmlns:p14="http://schemas.microsoft.com/office/powerpoint/2010/main" val="3639705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66612">
              <a:defRPr/>
            </a:pPr>
            <a:r>
              <a:rPr lang="de-DE" sz="1300" dirty="0">
                <a:latin typeface="Arial" panose="020B0604020202020204" pitchFamily="34" charset="0"/>
                <a:cs typeface="Arial" panose="020B0604020202020204" pitchFamily="34" charset="0"/>
              </a:rPr>
              <a:t>Auf der linken Seite ist das </a:t>
            </a:r>
            <a:r>
              <a:rPr lang="de-DE" sz="1300" dirty="0">
                <a:solidFill>
                  <a:srgbClr val="000000"/>
                </a:solidFill>
                <a:latin typeface="Arial" panose="020B0604020202020204" pitchFamily="34" charset="0"/>
                <a:cs typeface="Arial" panose="020B0604020202020204" pitchFamily="34" charset="0"/>
              </a:rPr>
              <a:t>Entity-</a:t>
            </a:r>
            <a:r>
              <a:rPr lang="de-DE" sz="1300" dirty="0" err="1">
                <a:solidFill>
                  <a:srgbClr val="000000"/>
                </a:solidFill>
                <a:latin typeface="Arial" panose="020B0604020202020204" pitchFamily="34" charset="0"/>
                <a:cs typeface="Arial" panose="020B0604020202020204" pitchFamily="34" charset="0"/>
              </a:rPr>
              <a:t>Relationship</a:t>
            </a:r>
            <a:r>
              <a:rPr lang="de-DE" sz="1300" dirty="0">
                <a:solidFill>
                  <a:srgbClr val="000000"/>
                </a:solidFill>
                <a:latin typeface="Arial" panose="020B0604020202020204" pitchFamily="34" charset="0"/>
                <a:cs typeface="Arial" panose="020B0604020202020204" pitchFamily="34" charset="0"/>
              </a:rPr>
              <a:t>-Modell zu sehen, in dem werden die Beziehungen der einzelnen Tabellen zueinander dargestellt und welche </a:t>
            </a:r>
            <a:r>
              <a:rPr lang="de-DE" sz="1300" dirty="0">
                <a:solidFill>
                  <a:srgbClr val="0B0080"/>
                </a:solidFill>
                <a:latin typeface="Arial" panose="020B0604020202020204" pitchFamily="34" charset="0"/>
                <a:cs typeface="Arial" panose="020B0604020202020204" pitchFamily="34" charset="0"/>
              </a:rPr>
              <a:t>Entitäten zugeordnet sind.</a:t>
            </a:r>
          </a:p>
          <a:p>
            <a:pPr defTabSz="966612">
              <a:defRPr/>
            </a:pPr>
            <a:endParaRPr lang="de-DE" sz="1300" dirty="0">
              <a:solidFill>
                <a:srgbClr val="0B0080"/>
              </a:solidFill>
              <a:latin typeface="Arial" panose="020B0604020202020204" pitchFamily="34" charset="0"/>
              <a:cs typeface="Arial" panose="020B0604020202020204" pitchFamily="34" charset="0"/>
            </a:endParaRPr>
          </a:p>
          <a:p>
            <a:pPr defTabSz="966612">
              <a:defRPr/>
            </a:pPr>
            <a:r>
              <a:rPr lang="de-DE" sz="1300" dirty="0">
                <a:solidFill>
                  <a:srgbClr val="0B0080"/>
                </a:solidFill>
                <a:latin typeface="Arial" panose="020B0604020202020204" pitchFamily="34" charset="0"/>
                <a:cs typeface="Arial" panose="020B0604020202020204" pitchFamily="34" charset="0"/>
              </a:rPr>
              <a:t>Auf der rechten Seite ist ein Screenshot aus dem Programm </a:t>
            </a:r>
            <a:r>
              <a:rPr lang="de-DE" sz="1300" dirty="0" err="1">
                <a:solidFill>
                  <a:srgbClr val="0B0080"/>
                </a:solidFill>
                <a:latin typeface="Arial" panose="020B0604020202020204" pitchFamily="34" charset="0"/>
                <a:cs typeface="Arial" panose="020B0604020202020204" pitchFamily="34" charset="0"/>
              </a:rPr>
              <a:t>SQLiete</a:t>
            </a:r>
            <a:r>
              <a:rPr lang="de-DE" sz="1300" dirty="0">
                <a:solidFill>
                  <a:srgbClr val="0B0080"/>
                </a:solidFill>
                <a:latin typeface="Arial" panose="020B0604020202020204" pitchFamily="34" charset="0"/>
                <a:cs typeface="Arial" panose="020B0604020202020204" pitchFamily="34" charset="0"/>
              </a:rPr>
              <a:t> Studio zu sehen, in dem das </a:t>
            </a:r>
            <a:r>
              <a:rPr lang="de-DE" sz="1300" dirty="0" err="1">
                <a:solidFill>
                  <a:srgbClr val="000000"/>
                </a:solidFill>
                <a:latin typeface="Arial" panose="020B0604020202020204" pitchFamily="34" charset="0"/>
                <a:cs typeface="Arial" panose="020B0604020202020204" pitchFamily="34" charset="0"/>
              </a:rPr>
              <a:t>Relationenmodell</a:t>
            </a:r>
            <a:r>
              <a:rPr lang="de-DE" sz="1300" dirty="0">
                <a:solidFill>
                  <a:srgbClr val="000000"/>
                </a:solidFill>
                <a:latin typeface="Arial" panose="020B0604020202020204" pitchFamily="34" charset="0"/>
                <a:cs typeface="Arial" panose="020B0604020202020204" pitchFamily="34" charset="0"/>
              </a:rPr>
              <a:t>  abgebildet ist. </a:t>
            </a:r>
            <a:r>
              <a:rPr lang="de-DE" sz="1300" dirty="0">
                <a:solidFill>
                  <a:srgbClr val="202124"/>
                </a:solidFill>
                <a:latin typeface="Arial" panose="020B0604020202020204" pitchFamily="34" charset="0"/>
                <a:cs typeface="Arial" panose="020B0604020202020204" pitchFamily="34" charset="0"/>
              </a:rPr>
              <a:t>Das </a:t>
            </a:r>
            <a:r>
              <a:rPr lang="de-DE" sz="1300" dirty="0" err="1">
                <a:solidFill>
                  <a:srgbClr val="202124"/>
                </a:solidFill>
                <a:latin typeface="Arial" panose="020B0604020202020204" pitchFamily="34" charset="0"/>
                <a:cs typeface="Arial" panose="020B0604020202020204" pitchFamily="34" charset="0"/>
              </a:rPr>
              <a:t>Relationenschema</a:t>
            </a:r>
            <a:r>
              <a:rPr lang="de-DE" sz="1300" dirty="0">
                <a:solidFill>
                  <a:srgbClr val="202124"/>
                </a:solidFill>
                <a:latin typeface="Arial" panose="020B0604020202020204" pitchFamily="34" charset="0"/>
                <a:cs typeface="Arial" panose="020B0604020202020204" pitchFamily="34" charset="0"/>
              </a:rPr>
              <a:t> bestimmt den Datentyp und den Namen der Spalten</a:t>
            </a:r>
            <a:endParaRPr lang="de-DE" sz="1300" dirty="0">
              <a:solidFill>
                <a:srgbClr val="000000"/>
              </a:solidFill>
              <a:latin typeface="Arial" panose="020B0604020202020204" pitchFamily="34" charset="0"/>
              <a:cs typeface="Arial" panose="020B0604020202020204" pitchFamily="34" charset="0"/>
            </a:endParaRPr>
          </a:p>
          <a:p>
            <a:endParaRPr lang="de-DE" sz="190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pPr defTabSz="966612"/>
            <a:fld id="{C7B454B0-4CFF-479B-AD58-DAA0BAFCE85F}" type="slidenum">
              <a:rPr lang="de-DE">
                <a:solidFill>
                  <a:prstClr val="black"/>
                </a:solidFill>
                <a:latin typeface="Calibri" panose="020F0502020204030204"/>
              </a:rPr>
              <a:pPr defTabSz="966612"/>
              <a:t>5</a:t>
            </a:fld>
            <a:endParaRPr lang="de-DE">
              <a:solidFill>
                <a:prstClr val="black"/>
              </a:solidFill>
              <a:latin typeface="Calibri" panose="020F0502020204030204"/>
            </a:endParaRPr>
          </a:p>
        </p:txBody>
      </p:sp>
    </p:spTree>
    <p:extLst>
      <p:ext uri="{BB962C8B-B14F-4D97-AF65-F5344CB8AC3E}">
        <p14:creationId xmlns:p14="http://schemas.microsoft.com/office/powerpoint/2010/main" val="1057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300" dirty="0">
                <a:latin typeface="Arial" panose="020B0604020202020204" pitchFamily="34" charset="0"/>
                <a:cs typeface="Arial" panose="020B0604020202020204" pitchFamily="34" charset="0"/>
              </a:rPr>
              <a:t>In der REST Methodentabelle sind alle Methoden definiert, mit denen auf die Datensätze der Datenbank zugegriffen werden kann.</a:t>
            </a:r>
          </a:p>
          <a:p>
            <a:r>
              <a:rPr lang="de-DE" sz="1300" dirty="0">
                <a:latin typeface="Arial" panose="020B0604020202020204" pitchFamily="34" charset="0"/>
                <a:cs typeface="Arial" panose="020B0604020202020204" pitchFamily="34" charset="0"/>
              </a:rPr>
              <a:t>Die App benötigt ausschließlich GET Methoden. </a:t>
            </a:r>
          </a:p>
          <a:p>
            <a:endParaRPr lang="de-DE" sz="1300" dirty="0">
              <a:latin typeface="Arial" panose="020B0604020202020204" pitchFamily="34" charset="0"/>
              <a:cs typeface="Arial" panose="020B0604020202020204" pitchFamily="34" charset="0"/>
            </a:endParaRPr>
          </a:p>
          <a:p>
            <a:r>
              <a:rPr lang="de-DE" sz="1300" dirty="0">
                <a:latin typeface="Arial" panose="020B0604020202020204" pitchFamily="34" charset="0"/>
                <a:cs typeface="Arial" panose="020B0604020202020204" pitchFamily="34" charset="0"/>
              </a:rPr>
              <a:t>Der Content Typ beschreibt das Ausgabeformat. Bei unsere App ist das JSON.</a:t>
            </a:r>
          </a:p>
          <a:p>
            <a:endParaRPr lang="de-DE" sz="1300" dirty="0">
              <a:latin typeface="Arial" panose="020B0604020202020204" pitchFamily="34" charset="0"/>
              <a:cs typeface="Arial" panose="020B0604020202020204" pitchFamily="34" charset="0"/>
            </a:endParaRPr>
          </a:p>
          <a:p>
            <a:r>
              <a:rPr lang="de-DE" sz="1300" dirty="0">
                <a:latin typeface="Arial" panose="020B0604020202020204" pitchFamily="34" charset="0"/>
                <a:cs typeface="Arial" panose="020B0604020202020204" pitchFamily="34" charset="0"/>
              </a:rPr>
              <a:t>Mit der URI /GET/</a:t>
            </a:r>
            <a:r>
              <a:rPr lang="de-DE" sz="1300" dirty="0" err="1">
                <a:latin typeface="Arial" panose="020B0604020202020204" pitchFamily="34" charset="0"/>
                <a:cs typeface="Arial" panose="020B0604020202020204" pitchFamily="34" charset="0"/>
              </a:rPr>
              <a:t>produce</a:t>
            </a:r>
            <a:r>
              <a:rPr lang="de-DE" sz="1300" dirty="0">
                <a:latin typeface="Arial" panose="020B0604020202020204" pitchFamily="34" charset="0"/>
                <a:cs typeface="Arial" panose="020B0604020202020204" pitchFamily="34" charset="0"/>
              </a:rPr>
              <a:t> wird eine Liste aller Einträge der Tabelle „</a:t>
            </a:r>
            <a:r>
              <a:rPr lang="de-DE" sz="1300" dirty="0" err="1">
                <a:latin typeface="Arial" panose="020B0604020202020204" pitchFamily="34" charset="0"/>
                <a:cs typeface="Arial" panose="020B0604020202020204" pitchFamily="34" charset="0"/>
              </a:rPr>
              <a:t>Produce</a:t>
            </a:r>
            <a:r>
              <a:rPr lang="de-DE" sz="1300" dirty="0">
                <a:latin typeface="Arial" panose="020B0604020202020204" pitchFamily="34" charset="0"/>
                <a:cs typeface="Arial" panose="020B0604020202020204" pitchFamily="34" charset="0"/>
              </a:rPr>
              <a:t>“ ausgegeben. Mit der Zugabe des Parameter (</a:t>
            </a:r>
            <a:r>
              <a:rPr lang="de-DE" sz="1300" dirty="0" err="1">
                <a:latin typeface="Arial" panose="020B0604020202020204" pitchFamily="34" charset="0"/>
                <a:cs typeface="Arial" panose="020B0604020202020204" pitchFamily="34" charset="0"/>
              </a:rPr>
              <a:t>name</a:t>
            </a:r>
            <a:r>
              <a:rPr lang="de-DE" sz="1300" dirty="0">
                <a:latin typeface="Arial" panose="020B0604020202020204" pitchFamily="34" charset="0"/>
                <a:cs typeface="Arial" panose="020B0604020202020204" pitchFamily="34" charset="0"/>
              </a:rPr>
              <a:t>) kann gezielt nach einer Einzelressource Name gesucht werden,</a:t>
            </a:r>
          </a:p>
          <a:p>
            <a:pPr defTabSz="966612">
              <a:defRPr/>
            </a:pPr>
            <a:r>
              <a:rPr lang="de-DE" sz="1300" dirty="0">
                <a:latin typeface="Arial" panose="020B0604020202020204" pitchFamily="34" charset="0"/>
                <a:cs typeface="Arial" panose="020B0604020202020204" pitchFamily="34" charset="0"/>
              </a:rPr>
              <a:t>Die URI </a:t>
            </a:r>
            <a:r>
              <a:rPr lang="de-DE" sz="1300" dirty="0">
                <a:solidFill>
                  <a:srgbClr val="000000"/>
                </a:solidFill>
                <a:latin typeface="Arial" panose="020B0604020202020204" pitchFamily="34" charset="0"/>
                <a:cs typeface="Arial" panose="020B0604020202020204" pitchFamily="34" charset="0"/>
              </a:rPr>
              <a:t>/GET/</a:t>
            </a:r>
            <a:r>
              <a:rPr lang="de-DE" sz="1300" dirty="0" err="1">
                <a:solidFill>
                  <a:srgbClr val="000000"/>
                </a:solidFill>
                <a:latin typeface="Arial" panose="020B0604020202020204" pitchFamily="34" charset="0"/>
                <a:cs typeface="Arial" panose="020B0604020202020204" pitchFamily="34" charset="0"/>
              </a:rPr>
              <a:t>mittelpunkt</a:t>
            </a:r>
            <a:r>
              <a:rPr lang="de-DE" sz="1300" dirty="0">
                <a:solidFill>
                  <a:srgbClr val="000000"/>
                </a:solidFill>
                <a:latin typeface="Arial" panose="020B0604020202020204" pitchFamily="34" charset="0"/>
                <a:cs typeface="Arial" panose="020B0604020202020204" pitchFamily="34" charset="0"/>
              </a:rPr>
              <a:t>/(</a:t>
            </a:r>
            <a:r>
              <a:rPr lang="de-DE" sz="1300" dirty="0" err="1">
                <a:solidFill>
                  <a:srgbClr val="000000"/>
                </a:solidFill>
                <a:latin typeface="Arial" panose="020B0604020202020204" pitchFamily="34" charset="0"/>
                <a:cs typeface="Arial" panose="020B0604020202020204" pitchFamily="34" charset="0"/>
              </a:rPr>
              <a:t>laendercode</a:t>
            </a:r>
            <a:r>
              <a:rPr lang="de-DE" sz="1300" dirty="0">
                <a:solidFill>
                  <a:srgbClr val="000000"/>
                </a:solidFill>
                <a:latin typeface="Arial" panose="020B0604020202020204" pitchFamily="34" charset="0"/>
                <a:cs typeface="Arial" panose="020B0604020202020204" pitchFamily="34" charset="0"/>
              </a:rPr>
              <a:t>) erzeugt eine Ausgabe des Mittelpunkts gefiltert nach dem eingegeben Ländercode. 	</a:t>
            </a:r>
          </a:p>
          <a:p>
            <a:pPr defTabSz="966612">
              <a:defRPr/>
            </a:pPr>
            <a:r>
              <a:rPr lang="de-DE" sz="1300" dirty="0">
                <a:latin typeface="Arial" panose="020B0604020202020204" pitchFamily="34" charset="0"/>
                <a:cs typeface="Arial" panose="020B0604020202020204" pitchFamily="34" charset="0"/>
              </a:rPr>
              <a:t>Die URI </a:t>
            </a:r>
            <a:r>
              <a:rPr lang="de-DE" sz="1300" dirty="0">
                <a:solidFill>
                  <a:srgbClr val="000000"/>
                </a:solidFill>
                <a:latin typeface="Arial" panose="020B0604020202020204" pitchFamily="34" charset="0"/>
                <a:cs typeface="Arial" panose="020B0604020202020204" pitchFamily="34" charset="0"/>
              </a:rPr>
              <a:t>/GET/</a:t>
            </a:r>
            <a:r>
              <a:rPr lang="de-DE" sz="1300" dirty="0" err="1">
                <a:solidFill>
                  <a:srgbClr val="000000"/>
                </a:solidFill>
                <a:latin typeface="Arial" panose="020B0604020202020204" pitchFamily="34" charset="0"/>
                <a:cs typeface="Arial" panose="020B0604020202020204" pitchFamily="34" charset="0"/>
              </a:rPr>
              <a:t>geo_daten</a:t>
            </a:r>
            <a:r>
              <a:rPr lang="de-DE" sz="1300" dirty="0">
                <a:solidFill>
                  <a:srgbClr val="000000"/>
                </a:solidFill>
                <a:latin typeface="Arial" panose="020B0604020202020204" pitchFamily="34" charset="0"/>
                <a:cs typeface="Arial" panose="020B0604020202020204" pitchFamily="34" charset="0"/>
              </a:rPr>
              <a:t>/(</a:t>
            </a:r>
            <a:r>
              <a:rPr lang="de-DE" sz="1300" dirty="0" err="1">
                <a:solidFill>
                  <a:srgbClr val="000000"/>
                </a:solidFill>
                <a:latin typeface="Arial" panose="020B0604020202020204" pitchFamily="34" charset="0"/>
                <a:cs typeface="Arial" panose="020B0604020202020204" pitchFamily="34" charset="0"/>
              </a:rPr>
              <a:t>laendercode</a:t>
            </a:r>
            <a:r>
              <a:rPr lang="de-DE" sz="1300" dirty="0">
                <a:solidFill>
                  <a:srgbClr val="000000"/>
                </a:solidFill>
                <a:latin typeface="Arial" panose="020B0604020202020204" pitchFamily="34" charset="0"/>
                <a:cs typeface="Arial" panose="020B0604020202020204" pitchFamily="34" charset="0"/>
              </a:rPr>
              <a:t>) erzeugt eine Ausgabe der </a:t>
            </a:r>
            <a:r>
              <a:rPr lang="de-DE" sz="1300" dirty="0" err="1">
                <a:solidFill>
                  <a:srgbClr val="000000"/>
                </a:solidFill>
                <a:latin typeface="Arial" panose="020B0604020202020204" pitchFamily="34" charset="0"/>
                <a:cs typeface="Arial" panose="020B0604020202020204" pitchFamily="34" charset="0"/>
              </a:rPr>
              <a:t>Geo</a:t>
            </a:r>
            <a:r>
              <a:rPr lang="de-DE" sz="1300" dirty="0">
                <a:solidFill>
                  <a:srgbClr val="000000"/>
                </a:solidFill>
                <a:latin typeface="Arial" panose="020B0604020202020204" pitchFamily="34" charset="0"/>
                <a:cs typeface="Arial" panose="020B0604020202020204" pitchFamily="34" charset="0"/>
              </a:rPr>
              <a:t> Daten gefiltert nach dem eingegeben Ländercode.	</a:t>
            </a:r>
          </a:p>
          <a:p>
            <a:endParaRPr lang="de-DE" sz="1300" dirty="0">
              <a:latin typeface="Arial" panose="020B0604020202020204" pitchFamily="34" charset="0"/>
              <a:cs typeface="Arial" panose="020B0604020202020204" pitchFamily="34" charset="0"/>
            </a:endParaRPr>
          </a:p>
          <a:p>
            <a:endParaRPr lang="de-DE" sz="130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pPr defTabSz="966612"/>
            <a:fld id="{C7B454B0-4CFF-479B-AD58-DAA0BAFCE85F}" type="slidenum">
              <a:rPr lang="de-DE">
                <a:solidFill>
                  <a:prstClr val="black"/>
                </a:solidFill>
                <a:latin typeface="Calibri" panose="020F0502020204030204"/>
              </a:rPr>
              <a:pPr defTabSz="966612"/>
              <a:t>6</a:t>
            </a:fld>
            <a:endParaRPr lang="de-DE">
              <a:solidFill>
                <a:prstClr val="black"/>
              </a:solidFill>
              <a:latin typeface="Calibri" panose="020F0502020204030204"/>
            </a:endParaRPr>
          </a:p>
        </p:txBody>
      </p:sp>
    </p:spTree>
    <p:extLst>
      <p:ext uri="{BB962C8B-B14F-4D97-AF65-F5344CB8AC3E}">
        <p14:creationId xmlns:p14="http://schemas.microsoft.com/office/powerpoint/2010/main" val="174583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300" dirty="0">
                <a:latin typeface="Arial" panose="020B0604020202020204" pitchFamily="34" charset="0"/>
                <a:cs typeface="Arial" panose="020B0604020202020204" pitchFamily="34" charset="0"/>
              </a:rPr>
              <a:t>In diesem Anwendungsfalldiagramm wir der Systemkontext „Herkunft von Obst und Gemüse überprüfen visualisiert und Programmunabhängig dargestellt.</a:t>
            </a:r>
          </a:p>
          <a:p>
            <a:r>
              <a:rPr lang="de-DE" sz="1300" dirty="0">
                <a:latin typeface="Arial" panose="020B0604020202020204" pitchFamily="34" charset="0"/>
                <a:cs typeface="Arial" panose="020B0604020202020204" pitchFamily="34" charset="0"/>
              </a:rPr>
              <a:t>Der erste Anwendungsfall Obst und Gemüse auf Herkunft überprüfen inkludiert den Anwendungsfall „Herkunftsländer werden mit Route angezeigt“ mit den beiden Extension Points EP1: Produkte kommen aus Deutschland</a:t>
            </a:r>
          </a:p>
          <a:p>
            <a:r>
              <a:rPr lang="de-DE" sz="1300" dirty="0">
                <a:latin typeface="Arial" panose="020B0604020202020204" pitchFamily="34" charset="0"/>
                <a:cs typeface="Arial" panose="020B0604020202020204" pitchFamily="34" charset="0"/>
              </a:rPr>
              <a:t>Und EP2: „Die Eingabe des Benutzers ist falsch oder ungültig“</a:t>
            </a:r>
          </a:p>
          <a:p>
            <a:r>
              <a:rPr lang="de-DE" sz="1300" dirty="0">
                <a:latin typeface="Arial" panose="020B0604020202020204" pitchFamily="34" charset="0"/>
                <a:cs typeface="Arial" panose="020B0604020202020204" pitchFamily="34" charset="0"/>
              </a:rPr>
              <a:t>EP1 Tritt nur ein, wenn die Bedingung: „Produkt kommt aus Deutschland“ erfüllt ist </a:t>
            </a:r>
          </a:p>
          <a:p>
            <a:r>
              <a:rPr lang="de-DE" sz="1300" dirty="0">
                <a:latin typeface="Arial" panose="020B0604020202020204" pitchFamily="34" charset="0"/>
                <a:cs typeface="Arial" panose="020B0604020202020204" pitchFamily="34" charset="0"/>
              </a:rPr>
              <a:t>EP2 Tritt nur ein, wenn die Bedingung: „Falsche oder ungültige Eingabe des Benutzers“ erfüllt ist.</a:t>
            </a:r>
          </a:p>
        </p:txBody>
      </p:sp>
      <p:sp>
        <p:nvSpPr>
          <p:cNvPr id="4" name="Foliennummernplatzhalter 3"/>
          <p:cNvSpPr>
            <a:spLocks noGrp="1"/>
          </p:cNvSpPr>
          <p:nvPr>
            <p:ph type="sldNum" sz="quarter" idx="5"/>
          </p:nvPr>
        </p:nvSpPr>
        <p:spPr/>
        <p:txBody>
          <a:bodyPr/>
          <a:lstStyle/>
          <a:p>
            <a:pPr defTabSz="966612"/>
            <a:fld id="{C7B454B0-4CFF-479B-AD58-DAA0BAFCE85F}" type="slidenum">
              <a:rPr lang="de-DE">
                <a:solidFill>
                  <a:prstClr val="black"/>
                </a:solidFill>
                <a:latin typeface="Calibri" panose="020F0502020204030204"/>
              </a:rPr>
              <a:pPr defTabSz="966612"/>
              <a:t>7</a:t>
            </a:fld>
            <a:endParaRPr lang="de-DE">
              <a:solidFill>
                <a:prstClr val="black"/>
              </a:solidFill>
              <a:latin typeface="Calibri" panose="020F0502020204030204"/>
            </a:endParaRPr>
          </a:p>
        </p:txBody>
      </p:sp>
    </p:spTree>
    <p:extLst>
      <p:ext uri="{BB962C8B-B14F-4D97-AF65-F5344CB8AC3E}">
        <p14:creationId xmlns:p14="http://schemas.microsoft.com/office/powerpoint/2010/main" val="70557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defTabSz="966612"/>
            <a:fld id="{C7B454B0-4CFF-479B-AD58-DAA0BAFCE85F}" type="slidenum">
              <a:rPr lang="de-DE">
                <a:solidFill>
                  <a:prstClr val="black"/>
                </a:solidFill>
                <a:latin typeface="Calibri" panose="020F0502020204030204"/>
              </a:rPr>
              <a:pPr defTabSz="966612"/>
              <a:t>8</a:t>
            </a:fld>
            <a:endParaRPr lang="de-DE">
              <a:solidFill>
                <a:prstClr val="black"/>
              </a:solidFill>
              <a:latin typeface="Calibri" panose="020F0502020204030204"/>
            </a:endParaRPr>
          </a:p>
        </p:txBody>
      </p:sp>
    </p:spTree>
    <p:extLst>
      <p:ext uri="{BB962C8B-B14F-4D97-AF65-F5344CB8AC3E}">
        <p14:creationId xmlns:p14="http://schemas.microsoft.com/office/powerpoint/2010/main" val="2556971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Klassendiagramm zu dem Prototypen. Eine vollständige Version mit Klassenvariablen und Funktion befindet sich im Repository. </a:t>
            </a:r>
          </a:p>
          <a:p>
            <a:r>
              <a:rPr lang="de-DE" dirty="0"/>
              <a:t>Der Prototyp wurde durch die Verwendung zweier </a:t>
            </a:r>
            <a:r>
              <a:rPr lang="de-DE" dirty="0" err="1"/>
              <a:t>Activitys</a:t>
            </a:r>
            <a:r>
              <a:rPr lang="de-DE" dirty="0"/>
              <a:t>, also Klassen mit denen der Nutzer über eine </a:t>
            </a:r>
            <a:r>
              <a:rPr lang="de-DE" dirty="0" err="1"/>
              <a:t>Graphical</a:t>
            </a:r>
            <a:r>
              <a:rPr lang="de-DE" dirty="0"/>
              <a:t> User Interface kommuniziert, realisiert. Beide </a:t>
            </a:r>
            <a:r>
              <a:rPr lang="de-DE" dirty="0" err="1"/>
              <a:t>Activities</a:t>
            </a:r>
            <a:r>
              <a:rPr lang="de-DE" dirty="0"/>
              <a:t> erben von der Klasse </a:t>
            </a:r>
            <a:r>
              <a:rPr lang="de-DE" dirty="0" err="1"/>
              <a:t>AppCompatActivity</a:t>
            </a:r>
            <a:r>
              <a:rPr lang="de-DE" dirty="0"/>
              <a:t>, einer Bibliotheksklasse in der die Funktionen zur Interaktion mit dem Nutzer bereitgestellt werden. Die Kasse </a:t>
            </a:r>
            <a:r>
              <a:rPr lang="de-DE" dirty="0" err="1"/>
              <a:t>PrototypeMap</a:t>
            </a:r>
            <a:r>
              <a:rPr lang="de-DE" dirty="0"/>
              <a:t> implementiert zudem noch zwei Interfaces. Diese ermöglichen es </a:t>
            </a:r>
            <a:r>
              <a:rPr lang="de-DE" dirty="0" err="1"/>
              <a:t>OnClickListener</a:t>
            </a:r>
            <a:r>
              <a:rPr lang="de-DE" dirty="0"/>
              <a:t>, also Funktionen die bei Klick-Ereignissen auf </a:t>
            </a:r>
            <a:r>
              <a:rPr lang="de-DE" dirty="0" err="1"/>
              <a:t>Polylines</a:t>
            </a:r>
            <a:r>
              <a:rPr lang="de-DE" dirty="0"/>
              <a:t> und Marker aufgerufen werden zu implementieren.  Die Anfragen und Interaktionen werden mithilfe dreier Objekte realisiert. Diese Objekte sind </a:t>
            </a:r>
            <a:r>
              <a:rPr lang="de-DE" dirty="0" err="1"/>
              <a:t>Instanzlos</a:t>
            </a:r>
            <a:r>
              <a:rPr lang="de-DE" dirty="0"/>
              <a:t> und implementieren so das Singleton Entwurfsmuster. </a:t>
            </a:r>
          </a:p>
          <a:p>
            <a:endParaRPr lang="de-DE" dirty="0"/>
          </a:p>
          <a:p>
            <a:r>
              <a:rPr lang="de-DE" dirty="0"/>
              <a:t>Die Daten aus der Datenbank werden in Datenklassen gespeichert, welche von dem </a:t>
            </a:r>
            <a:r>
              <a:rPr lang="de-DE" dirty="0" err="1"/>
              <a:t>DatenbankUtil</a:t>
            </a:r>
            <a:r>
              <a:rPr lang="de-DE" dirty="0"/>
              <a:t> Objekt erzeugt werden. Es wurde sich für Datenklassenobjekte und ein externes </a:t>
            </a:r>
            <a:r>
              <a:rPr lang="de-DE" dirty="0" err="1"/>
              <a:t>Util</a:t>
            </a:r>
            <a:r>
              <a:rPr lang="de-DE" dirty="0"/>
              <a:t> Objekt zur Interaktion mit diese entschieden, da die Antworten der Datenbank null enthalten können und so die </a:t>
            </a:r>
            <a:r>
              <a:rPr lang="de-DE" dirty="0" err="1"/>
              <a:t>NullChecks</a:t>
            </a:r>
            <a:r>
              <a:rPr lang="de-DE" dirty="0"/>
              <a:t> und deren Behandlung in den </a:t>
            </a:r>
            <a:r>
              <a:rPr lang="de-DE" dirty="0" err="1"/>
              <a:t>Util</a:t>
            </a:r>
            <a:r>
              <a:rPr lang="de-DE" dirty="0"/>
              <a:t>-Funktionen vorgenommen werden können. Somit liegen diese nicht in der Verantwortung der Funktionsnutzer</a:t>
            </a:r>
          </a:p>
        </p:txBody>
      </p:sp>
      <p:sp>
        <p:nvSpPr>
          <p:cNvPr id="4" name="Foliennummernplatzhalter 3"/>
          <p:cNvSpPr>
            <a:spLocks noGrp="1"/>
          </p:cNvSpPr>
          <p:nvPr>
            <p:ph type="sldNum" sz="quarter" idx="5"/>
          </p:nvPr>
        </p:nvSpPr>
        <p:spPr/>
        <p:txBody>
          <a:bodyPr/>
          <a:lstStyle/>
          <a:p>
            <a:fld id="{B6611969-34DB-430E-AB24-9E4FABFE3DF9}" type="slidenum">
              <a:rPr lang="de-DE" smtClean="0"/>
              <a:t>9</a:t>
            </a:fld>
            <a:endParaRPr lang="de-DE"/>
          </a:p>
        </p:txBody>
      </p:sp>
    </p:spTree>
    <p:extLst>
      <p:ext uri="{BB962C8B-B14F-4D97-AF65-F5344CB8AC3E}">
        <p14:creationId xmlns:p14="http://schemas.microsoft.com/office/powerpoint/2010/main" val="600373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EC7CA6-0143-43A4-8BC2-804CDA9F3FB3}"/>
              </a:ext>
            </a:extLst>
          </p:cNvPr>
          <p:cNvSpPr>
            <a:spLocks noGrp="1"/>
          </p:cNvSpPr>
          <p:nvPr>
            <p:ph type="ctrTitle"/>
          </p:nvPr>
        </p:nvSpPr>
        <p:spPr>
          <a:xfrm>
            <a:off x="838200" y="2148700"/>
            <a:ext cx="9144000" cy="949643"/>
          </a:xfrm>
        </p:spPr>
        <p:txBody>
          <a:bodyPr anchor="b">
            <a:normAutofit/>
          </a:bodyPr>
          <a:lstStyle>
            <a:lvl1pPr algn="l">
              <a:defRPr sz="2700">
                <a:solidFill>
                  <a:srgbClr val="2B2B2B"/>
                </a:solidFill>
              </a:defRPr>
            </a:lvl1pPr>
          </a:lstStyle>
          <a:p>
            <a:r>
              <a:rPr lang="de-DE" dirty="0"/>
              <a:t>Mastertitelformat bearbeiten</a:t>
            </a:r>
          </a:p>
        </p:txBody>
      </p:sp>
      <p:sp>
        <p:nvSpPr>
          <p:cNvPr id="3" name="Untertitel 2">
            <a:extLst>
              <a:ext uri="{FF2B5EF4-FFF2-40B4-BE49-F238E27FC236}">
                <a16:creationId xmlns:a16="http://schemas.microsoft.com/office/drawing/2014/main" id="{D00B3831-2A54-4C3F-A5C6-A16AC5953C3A}"/>
              </a:ext>
            </a:extLst>
          </p:cNvPr>
          <p:cNvSpPr>
            <a:spLocks noGrp="1"/>
          </p:cNvSpPr>
          <p:nvPr>
            <p:ph type="subTitle" idx="1"/>
          </p:nvPr>
        </p:nvSpPr>
        <p:spPr>
          <a:xfrm>
            <a:off x="838200" y="3429000"/>
            <a:ext cx="3714750" cy="365125"/>
          </a:xfrm>
        </p:spPr>
        <p:txBody>
          <a:bodyPr>
            <a:normAutofit/>
          </a:bodyPr>
          <a:lstStyle>
            <a:lvl1pPr marL="0" indent="0" algn="l">
              <a:buNone/>
              <a:defRPr sz="1700">
                <a:latin typeface="PT Sans" panose="020B05030202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4" name="Datumsplatzhalter 3">
            <a:extLst>
              <a:ext uri="{FF2B5EF4-FFF2-40B4-BE49-F238E27FC236}">
                <a16:creationId xmlns:a16="http://schemas.microsoft.com/office/drawing/2014/main" id="{F3D9FC24-9FEF-40E3-8C2F-63E32EDAA8A5}"/>
              </a:ext>
            </a:extLst>
          </p:cNvPr>
          <p:cNvSpPr>
            <a:spLocks noGrp="1"/>
          </p:cNvSpPr>
          <p:nvPr>
            <p:ph type="dt" sz="half" idx="10"/>
          </p:nvPr>
        </p:nvSpPr>
        <p:spPr/>
        <p:txBody>
          <a:bodyPr/>
          <a:lstStyle/>
          <a:p>
            <a:fld id="{64BAFD69-BAF2-4384-A558-21323CDD8176}" type="datetimeFigureOut">
              <a:rPr lang="de-DE" smtClean="0"/>
              <a:t>19.02.2021</a:t>
            </a:fld>
            <a:endParaRPr lang="de-DE"/>
          </a:p>
        </p:txBody>
      </p:sp>
      <p:sp>
        <p:nvSpPr>
          <p:cNvPr id="5" name="Fußzeilenplatzhalter 4">
            <a:extLst>
              <a:ext uri="{FF2B5EF4-FFF2-40B4-BE49-F238E27FC236}">
                <a16:creationId xmlns:a16="http://schemas.microsoft.com/office/drawing/2014/main" id="{69A197DC-D951-4F5B-9F78-E916D0CB6A0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C8AC56F-3CAD-403D-BAA4-77349865F316}"/>
              </a:ext>
            </a:extLst>
          </p:cNvPr>
          <p:cNvSpPr>
            <a:spLocks noGrp="1"/>
          </p:cNvSpPr>
          <p:nvPr>
            <p:ph type="sldNum" sz="quarter" idx="12"/>
          </p:nvPr>
        </p:nvSpPr>
        <p:spPr/>
        <p:txBody>
          <a:bodyPr/>
          <a:lstStyle/>
          <a:p>
            <a:fld id="{5C15A343-B7A2-4DA7-8DF2-F4ED64A1B398}" type="slidenum">
              <a:rPr lang="de-DE" smtClean="0"/>
              <a:t>‹Nr.›</a:t>
            </a:fld>
            <a:endParaRPr lang="de-DE"/>
          </a:p>
        </p:txBody>
      </p:sp>
      <p:sp>
        <p:nvSpPr>
          <p:cNvPr id="30" name="Linie">
            <a:extLst>
              <a:ext uri="{FF2B5EF4-FFF2-40B4-BE49-F238E27FC236}">
                <a16:creationId xmlns:a16="http://schemas.microsoft.com/office/drawing/2014/main" id="{F6D31CA4-FAD3-46BA-8524-92B6D1E79AA7}"/>
              </a:ext>
            </a:extLst>
          </p:cNvPr>
          <p:cNvSpPr/>
          <p:nvPr userDrawn="1"/>
        </p:nvSpPr>
        <p:spPr>
          <a:xfrm>
            <a:off x="838200" y="3257550"/>
            <a:ext cx="9144000" cy="1905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9551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C515B7-5B21-41DB-B4E4-DF330BEAAC8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653B252-1A7F-4E6D-9FBA-B5E1AD12483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91C0478-5A40-4BC4-A88C-933C3EDDB0A7}"/>
              </a:ext>
            </a:extLst>
          </p:cNvPr>
          <p:cNvSpPr>
            <a:spLocks noGrp="1"/>
          </p:cNvSpPr>
          <p:nvPr>
            <p:ph type="dt" sz="half" idx="10"/>
          </p:nvPr>
        </p:nvSpPr>
        <p:spPr/>
        <p:txBody>
          <a:bodyPr/>
          <a:lstStyle/>
          <a:p>
            <a:fld id="{64BAFD69-BAF2-4384-A558-21323CDD8176}" type="datetimeFigureOut">
              <a:rPr lang="de-DE" smtClean="0"/>
              <a:t>19.02.2021</a:t>
            </a:fld>
            <a:endParaRPr lang="de-DE"/>
          </a:p>
        </p:txBody>
      </p:sp>
      <p:sp>
        <p:nvSpPr>
          <p:cNvPr id="5" name="Fußzeilenplatzhalter 4">
            <a:extLst>
              <a:ext uri="{FF2B5EF4-FFF2-40B4-BE49-F238E27FC236}">
                <a16:creationId xmlns:a16="http://schemas.microsoft.com/office/drawing/2014/main" id="{7066E2F6-F43C-4C2E-92AF-751488428FE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0A0F37E-BEE6-4C32-A8F9-8914CC849C04}"/>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1875814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B6B424F-0380-4114-B6BC-5DB4920C0B56}"/>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909E522-7644-4336-A274-FBAB6C5DBA8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3E2B03-40A9-49DA-9F24-6171CEAC05A1}"/>
              </a:ext>
            </a:extLst>
          </p:cNvPr>
          <p:cNvSpPr>
            <a:spLocks noGrp="1"/>
          </p:cNvSpPr>
          <p:nvPr>
            <p:ph type="dt" sz="half" idx="10"/>
          </p:nvPr>
        </p:nvSpPr>
        <p:spPr/>
        <p:txBody>
          <a:bodyPr/>
          <a:lstStyle/>
          <a:p>
            <a:fld id="{64BAFD69-BAF2-4384-A558-21323CDD8176}" type="datetimeFigureOut">
              <a:rPr lang="de-DE" smtClean="0"/>
              <a:t>19.02.2021</a:t>
            </a:fld>
            <a:endParaRPr lang="de-DE"/>
          </a:p>
        </p:txBody>
      </p:sp>
      <p:sp>
        <p:nvSpPr>
          <p:cNvPr id="5" name="Fußzeilenplatzhalter 4">
            <a:extLst>
              <a:ext uri="{FF2B5EF4-FFF2-40B4-BE49-F238E27FC236}">
                <a16:creationId xmlns:a16="http://schemas.microsoft.com/office/drawing/2014/main" id="{0557E41F-F778-4082-B29D-B540458600E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7019442-9869-4620-82BC-33005C0A5867}"/>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2767197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EC7CA6-0143-43A4-8BC2-804CDA9F3FB3}"/>
              </a:ext>
            </a:extLst>
          </p:cNvPr>
          <p:cNvSpPr>
            <a:spLocks noGrp="1"/>
          </p:cNvSpPr>
          <p:nvPr>
            <p:ph type="ctrTitle"/>
          </p:nvPr>
        </p:nvSpPr>
        <p:spPr>
          <a:xfrm>
            <a:off x="838200" y="2148708"/>
            <a:ext cx="9144000" cy="949643"/>
          </a:xfrm>
        </p:spPr>
        <p:txBody>
          <a:bodyPr anchor="b">
            <a:normAutofit/>
          </a:bodyPr>
          <a:lstStyle>
            <a:lvl1pPr algn="l">
              <a:defRPr sz="2700">
                <a:solidFill>
                  <a:srgbClr val="2B2B2B"/>
                </a:solidFill>
              </a:defRPr>
            </a:lvl1pPr>
          </a:lstStyle>
          <a:p>
            <a:r>
              <a:rPr lang="de-DE" dirty="0"/>
              <a:t>Mastertitelformat bearbeiten</a:t>
            </a:r>
          </a:p>
        </p:txBody>
      </p:sp>
      <p:sp>
        <p:nvSpPr>
          <p:cNvPr id="3" name="Untertitel 2">
            <a:extLst>
              <a:ext uri="{FF2B5EF4-FFF2-40B4-BE49-F238E27FC236}">
                <a16:creationId xmlns:a16="http://schemas.microsoft.com/office/drawing/2014/main" id="{D00B3831-2A54-4C3F-A5C6-A16AC5953C3A}"/>
              </a:ext>
            </a:extLst>
          </p:cNvPr>
          <p:cNvSpPr>
            <a:spLocks noGrp="1"/>
          </p:cNvSpPr>
          <p:nvPr>
            <p:ph type="subTitle" idx="1"/>
          </p:nvPr>
        </p:nvSpPr>
        <p:spPr>
          <a:xfrm>
            <a:off x="838205" y="3429001"/>
            <a:ext cx="3714751" cy="365125"/>
          </a:xfrm>
        </p:spPr>
        <p:txBody>
          <a:bodyPr>
            <a:normAutofit/>
          </a:bodyPr>
          <a:lstStyle>
            <a:lvl1pPr marL="0" indent="0" algn="l">
              <a:buNone/>
              <a:defRPr sz="1700">
                <a:latin typeface="PT Sans" panose="020B0503020203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de-DE" dirty="0"/>
              <a:t>Master-Untertitelformat bearbeiten</a:t>
            </a:r>
          </a:p>
        </p:txBody>
      </p:sp>
      <p:sp>
        <p:nvSpPr>
          <p:cNvPr id="4" name="Datumsplatzhalter 3">
            <a:extLst>
              <a:ext uri="{FF2B5EF4-FFF2-40B4-BE49-F238E27FC236}">
                <a16:creationId xmlns:a16="http://schemas.microsoft.com/office/drawing/2014/main" id="{F3D9FC24-9FEF-40E3-8C2F-63E32EDAA8A5}"/>
              </a:ext>
            </a:extLst>
          </p:cNvPr>
          <p:cNvSpPr>
            <a:spLocks noGrp="1"/>
          </p:cNvSpPr>
          <p:nvPr>
            <p:ph type="dt" sz="half" idx="10"/>
          </p:nvPr>
        </p:nvSpPr>
        <p:spPr/>
        <p:txBody>
          <a:bodyPr/>
          <a:lstStyle/>
          <a:p>
            <a:fld id="{485720F7-3F8F-489D-AF03-A6879B7E77EF}" type="datetime1">
              <a:rPr lang="de-DE" smtClean="0"/>
              <a:t>19.02.2021</a:t>
            </a:fld>
            <a:endParaRPr lang="de-DE"/>
          </a:p>
        </p:txBody>
      </p:sp>
      <p:sp>
        <p:nvSpPr>
          <p:cNvPr id="5" name="Fußzeilenplatzhalter 4">
            <a:extLst>
              <a:ext uri="{FF2B5EF4-FFF2-40B4-BE49-F238E27FC236}">
                <a16:creationId xmlns:a16="http://schemas.microsoft.com/office/drawing/2014/main" id="{69A197DC-D951-4F5B-9F78-E916D0CB6A09}"/>
              </a:ext>
            </a:extLst>
          </p:cNvPr>
          <p:cNvSpPr>
            <a:spLocks noGrp="1"/>
          </p:cNvSpPr>
          <p:nvPr>
            <p:ph type="ftr" sz="quarter" idx="11"/>
          </p:nvPr>
        </p:nvSpPr>
        <p:spPr>
          <a:xfrm>
            <a:off x="4038600" y="6231326"/>
            <a:ext cx="4114800" cy="365125"/>
          </a:xfrm>
        </p:spPr>
        <p:txBody>
          <a:bodyPr/>
          <a:lstStyle/>
          <a:p>
            <a:r>
              <a:rPr lang="de-DE" dirty="0"/>
              <a:t>Audit 4</a:t>
            </a:r>
          </a:p>
        </p:txBody>
      </p:sp>
      <p:sp>
        <p:nvSpPr>
          <p:cNvPr id="6" name="Foliennummernplatzhalter 5">
            <a:extLst>
              <a:ext uri="{FF2B5EF4-FFF2-40B4-BE49-F238E27FC236}">
                <a16:creationId xmlns:a16="http://schemas.microsoft.com/office/drawing/2014/main" id="{BC8AC56F-3CAD-403D-BAA4-77349865F316}"/>
              </a:ext>
            </a:extLst>
          </p:cNvPr>
          <p:cNvSpPr>
            <a:spLocks noGrp="1"/>
          </p:cNvSpPr>
          <p:nvPr>
            <p:ph type="sldNum" sz="quarter" idx="12"/>
          </p:nvPr>
        </p:nvSpPr>
        <p:spPr/>
        <p:txBody>
          <a:bodyPr/>
          <a:lstStyle>
            <a:lvl1pPr>
              <a:defRPr/>
            </a:lvl1pPr>
          </a:lstStyle>
          <a:p>
            <a:r>
              <a:rPr lang="de-DE" dirty="0"/>
              <a:t>1</a:t>
            </a:r>
          </a:p>
        </p:txBody>
      </p:sp>
      <p:sp>
        <p:nvSpPr>
          <p:cNvPr id="30" name="Linie">
            <a:extLst>
              <a:ext uri="{FF2B5EF4-FFF2-40B4-BE49-F238E27FC236}">
                <a16:creationId xmlns:a16="http://schemas.microsoft.com/office/drawing/2014/main" id="{F6D31CA4-FAD3-46BA-8524-92B6D1E79AA7}"/>
              </a:ext>
            </a:extLst>
          </p:cNvPr>
          <p:cNvSpPr/>
          <p:nvPr userDrawn="1"/>
        </p:nvSpPr>
        <p:spPr>
          <a:xfrm>
            <a:off x="838200" y="3257550"/>
            <a:ext cx="9144000" cy="1905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Tree>
    <p:extLst>
      <p:ext uri="{BB962C8B-B14F-4D97-AF65-F5344CB8AC3E}">
        <p14:creationId xmlns:p14="http://schemas.microsoft.com/office/powerpoint/2010/main" val="3633278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898F93-4F63-4FE7-B5BE-997F44840B56}"/>
              </a:ext>
            </a:extLst>
          </p:cNvPr>
          <p:cNvSpPr>
            <a:spLocks noGrp="1"/>
          </p:cNvSpPr>
          <p:nvPr>
            <p:ph type="title"/>
          </p:nvPr>
        </p:nvSpPr>
        <p:spPr/>
        <p:txBody>
          <a:bodyPr/>
          <a:lstStyle>
            <a:lvl1pPr>
              <a:defRPr>
                <a:solidFill>
                  <a:srgbClr val="2B2B2B"/>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CCB97687-0B3D-40B4-A500-CA3868E559F0}"/>
              </a:ext>
            </a:extLst>
          </p:cNvPr>
          <p:cNvSpPr>
            <a:spLocks noGrp="1"/>
          </p:cNvSpPr>
          <p:nvPr>
            <p:ph idx="1"/>
          </p:nvPr>
        </p:nvSpPr>
        <p:spPr/>
        <p:txBody>
          <a:bodyPr/>
          <a:lstStyle>
            <a:lvl1pPr>
              <a:defRPr>
                <a:solidFill>
                  <a:srgbClr val="2B2B2B"/>
                </a:solidFill>
              </a:defRPr>
            </a:lvl1pPr>
            <a:lvl2pPr>
              <a:defRPr/>
            </a:lvl2pPr>
            <a:lvl3pPr>
              <a:defRPr>
                <a:solidFill>
                  <a:srgbClr val="A1A1A1"/>
                </a:solidFill>
              </a:defRPr>
            </a:lvl3pPr>
            <a:lvl4pPr>
              <a:defRPr>
                <a:solidFill>
                  <a:srgbClr val="A1A1A1"/>
                </a:solidFill>
              </a:defRPr>
            </a:lvl4pPr>
            <a:lvl5pPr>
              <a:defRPr>
                <a:solidFill>
                  <a:srgbClr val="A1A1A1"/>
                </a:solidFill>
              </a:defRPr>
            </a:lvl5pPr>
          </a:lstStyle>
          <a:p>
            <a:pPr lvl="0"/>
            <a:r>
              <a:rPr lang="de-DE" dirty="0"/>
              <a:t>Mastertextformat bearbeiten</a:t>
            </a:r>
          </a:p>
          <a:p>
            <a:pPr lvl="0"/>
            <a:endParaRPr lang="de-DE" dirty="0"/>
          </a:p>
          <a:p>
            <a:pPr lvl="1"/>
            <a:r>
              <a:rPr lang="de-DE" dirty="0"/>
              <a:t>Zweite Ebene</a:t>
            </a:r>
          </a:p>
          <a:p>
            <a:pPr lvl="1"/>
            <a:endParaRPr lang="de-DE" dirty="0"/>
          </a:p>
          <a:p>
            <a:pPr lvl="1"/>
            <a:r>
              <a:rPr lang="de-DE" dirty="0"/>
              <a:t>Dritte Ebene</a:t>
            </a:r>
          </a:p>
          <a:p>
            <a:pPr lvl="1"/>
            <a:endParaRPr lang="de-DE" dirty="0"/>
          </a:p>
          <a:p>
            <a:pPr lvl="1"/>
            <a:r>
              <a:rPr lang="de-DE" dirty="0"/>
              <a:t>Vierte Ebene</a:t>
            </a:r>
          </a:p>
          <a:p>
            <a:pPr lvl="1"/>
            <a:endParaRPr lang="de-DE" dirty="0"/>
          </a:p>
          <a:p>
            <a:pPr lvl="1"/>
            <a:r>
              <a:rPr lang="de-DE" dirty="0"/>
              <a:t>Fünfte Ebene</a:t>
            </a:r>
          </a:p>
        </p:txBody>
      </p:sp>
      <p:sp>
        <p:nvSpPr>
          <p:cNvPr id="4" name="Datumsplatzhalter 3">
            <a:extLst>
              <a:ext uri="{FF2B5EF4-FFF2-40B4-BE49-F238E27FC236}">
                <a16:creationId xmlns:a16="http://schemas.microsoft.com/office/drawing/2014/main" id="{E60CE6B9-03A0-4F48-957D-B00593198149}"/>
              </a:ext>
            </a:extLst>
          </p:cNvPr>
          <p:cNvSpPr>
            <a:spLocks noGrp="1"/>
          </p:cNvSpPr>
          <p:nvPr>
            <p:ph type="dt" sz="half" idx="10"/>
          </p:nvPr>
        </p:nvSpPr>
        <p:spPr/>
        <p:txBody>
          <a:bodyPr/>
          <a:lstStyle>
            <a:lvl1pPr>
              <a:defRPr/>
            </a:lvl1pPr>
          </a:lstStyle>
          <a:p>
            <a:fld id="{ADEC0329-65E0-469D-A4EB-F2F9C75E6974}" type="datetime1">
              <a:rPr lang="de-DE" smtClean="0"/>
              <a:t>19.02.2021</a:t>
            </a:fld>
            <a:endParaRPr lang="de-DE" dirty="0"/>
          </a:p>
        </p:txBody>
      </p:sp>
      <p:sp>
        <p:nvSpPr>
          <p:cNvPr id="5" name="Fußzeilenplatzhalter 4">
            <a:extLst>
              <a:ext uri="{FF2B5EF4-FFF2-40B4-BE49-F238E27FC236}">
                <a16:creationId xmlns:a16="http://schemas.microsoft.com/office/drawing/2014/main" id="{F2747871-65A3-4580-85E5-8D0A65C39E4A}"/>
              </a:ext>
            </a:extLst>
          </p:cNvPr>
          <p:cNvSpPr>
            <a:spLocks noGrp="1"/>
          </p:cNvSpPr>
          <p:nvPr>
            <p:ph type="ftr" sz="quarter" idx="11"/>
          </p:nvPr>
        </p:nvSpPr>
        <p:spPr/>
        <p:txBody>
          <a:bodyPr/>
          <a:lstStyle/>
          <a:p>
            <a:r>
              <a:rPr lang="de-DE" dirty="0"/>
              <a:t>Audit 4</a:t>
            </a:r>
          </a:p>
        </p:txBody>
      </p:sp>
      <p:sp>
        <p:nvSpPr>
          <p:cNvPr id="6" name="Foliennummernplatzhalter 5">
            <a:extLst>
              <a:ext uri="{FF2B5EF4-FFF2-40B4-BE49-F238E27FC236}">
                <a16:creationId xmlns:a16="http://schemas.microsoft.com/office/drawing/2014/main" id="{BDEF06FD-A17C-4BF4-B23F-89201D9CC308}"/>
              </a:ext>
            </a:extLst>
          </p:cNvPr>
          <p:cNvSpPr>
            <a:spLocks noGrp="1"/>
          </p:cNvSpPr>
          <p:nvPr>
            <p:ph type="sldNum" sz="quarter" idx="12"/>
          </p:nvPr>
        </p:nvSpPr>
        <p:spPr/>
        <p:txBody>
          <a:bodyPr/>
          <a:lstStyle/>
          <a:p>
            <a:fld id="{5C15A343-B7A2-4DA7-8DF2-F4ED64A1B398}" type="slidenum">
              <a:rPr lang="de-DE" smtClean="0"/>
              <a:t>‹Nr.›</a:t>
            </a:fld>
            <a:endParaRPr lang="de-DE" dirty="0"/>
          </a:p>
        </p:txBody>
      </p:sp>
      <p:sp>
        <p:nvSpPr>
          <p:cNvPr id="7" name="Linie">
            <a:extLst>
              <a:ext uri="{FF2B5EF4-FFF2-40B4-BE49-F238E27FC236}">
                <a16:creationId xmlns:a16="http://schemas.microsoft.com/office/drawing/2014/main" id="{3EB2882B-26B1-4245-9771-5C51B2F98EC9}"/>
              </a:ext>
            </a:extLst>
          </p:cNvPr>
          <p:cNvSpPr/>
          <p:nvPr userDrawn="1"/>
        </p:nvSpPr>
        <p:spPr>
          <a:xfrm flipV="1">
            <a:off x="838200" y="1171575"/>
            <a:ext cx="10515600" cy="3810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Tree>
    <p:extLst>
      <p:ext uri="{BB962C8B-B14F-4D97-AF65-F5344CB8AC3E}">
        <p14:creationId xmlns:p14="http://schemas.microsoft.com/office/powerpoint/2010/main" val="2376782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F8B59D-DE19-4C6F-84D9-5617EF424629}"/>
              </a:ext>
            </a:extLst>
          </p:cNvPr>
          <p:cNvSpPr>
            <a:spLocks noGrp="1"/>
          </p:cNvSpPr>
          <p:nvPr>
            <p:ph type="title"/>
          </p:nvPr>
        </p:nvSpPr>
        <p:spPr>
          <a:xfrm>
            <a:off x="831851" y="1709746"/>
            <a:ext cx="10515600" cy="2852737"/>
          </a:xfrm>
        </p:spPr>
        <p:txBody>
          <a:bodyPr anchor="b">
            <a:normAutofit/>
          </a:bodyPr>
          <a:lstStyle>
            <a:lvl1pPr>
              <a:defRPr sz="2100">
                <a:solidFill>
                  <a:srgbClr val="2B2B2B"/>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B48EC40D-21AA-4400-9E99-F8CA03DDD7A8}"/>
              </a:ext>
            </a:extLst>
          </p:cNvPr>
          <p:cNvSpPr>
            <a:spLocks noGrp="1"/>
          </p:cNvSpPr>
          <p:nvPr>
            <p:ph type="body" idx="1"/>
          </p:nvPr>
        </p:nvSpPr>
        <p:spPr>
          <a:xfrm>
            <a:off x="831851" y="4589471"/>
            <a:ext cx="10515600" cy="1500187"/>
          </a:xfrm>
        </p:spPr>
        <p:txBody>
          <a:bodyPr>
            <a:normAutofit/>
          </a:bodyPr>
          <a:lstStyle>
            <a:lvl1pPr marL="0" indent="0">
              <a:buNone/>
              <a:defRPr sz="1700">
                <a:solidFill>
                  <a:schemeClr val="tx1">
                    <a:tint val="75000"/>
                  </a:schemeClr>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DE3C3F22-0319-41B5-93FB-F3ED3CDA52BE}"/>
              </a:ext>
            </a:extLst>
          </p:cNvPr>
          <p:cNvSpPr>
            <a:spLocks noGrp="1"/>
          </p:cNvSpPr>
          <p:nvPr>
            <p:ph type="dt" sz="half" idx="10"/>
          </p:nvPr>
        </p:nvSpPr>
        <p:spPr/>
        <p:txBody>
          <a:bodyPr/>
          <a:lstStyle/>
          <a:p>
            <a:fld id="{091D25BB-E381-4958-9647-3E74AA197999}" type="datetime1">
              <a:rPr lang="de-DE" smtClean="0"/>
              <a:t>19.02.2021</a:t>
            </a:fld>
            <a:endParaRPr lang="de-DE"/>
          </a:p>
        </p:txBody>
      </p:sp>
      <p:sp>
        <p:nvSpPr>
          <p:cNvPr id="5" name="Fußzeilenplatzhalter 4">
            <a:extLst>
              <a:ext uri="{FF2B5EF4-FFF2-40B4-BE49-F238E27FC236}">
                <a16:creationId xmlns:a16="http://schemas.microsoft.com/office/drawing/2014/main" id="{D4F63927-EF39-4232-8D93-368EDF70B9D7}"/>
              </a:ext>
            </a:extLst>
          </p:cNvPr>
          <p:cNvSpPr>
            <a:spLocks noGrp="1"/>
          </p:cNvSpPr>
          <p:nvPr>
            <p:ph type="ftr" sz="quarter" idx="11"/>
          </p:nvPr>
        </p:nvSpPr>
        <p:spPr/>
        <p:txBody>
          <a:bodyPr/>
          <a:lstStyle/>
          <a:p>
            <a:r>
              <a:rPr lang="de-DE"/>
              <a:t>Audit 4</a:t>
            </a:r>
          </a:p>
        </p:txBody>
      </p:sp>
      <p:sp>
        <p:nvSpPr>
          <p:cNvPr id="6" name="Foliennummernplatzhalter 5">
            <a:extLst>
              <a:ext uri="{FF2B5EF4-FFF2-40B4-BE49-F238E27FC236}">
                <a16:creationId xmlns:a16="http://schemas.microsoft.com/office/drawing/2014/main" id="{758E54AF-250C-4EEF-A6EA-0D91E0261499}"/>
              </a:ext>
            </a:extLst>
          </p:cNvPr>
          <p:cNvSpPr>
            <a:spLocks noGrp="1"/>
          </p:cNvSpPr>
          <p:nvPr>
            <p:ph type="sldNum" sz="quarter" idx="12"/>
          </p:nvPr>
        </p:nvSpPr>
        <p:spPr/>
        <p:txBody>
          <a:bodyPr/>
          <a:lstStyle/>
          <a:p>
            <a:fld id="{5C15A343-B7A2-4DA7-8DF2-F4ED64A1B398}" type="slidenum">
              <a:rPr lang="de-DE" smtClean="0"/>
              <a:t>‹Nr.›</a:t>
            </a:fld>
            <a:endParaRPr lang="de-DE"/>
          </a:p>
        </p:txBody>
      </p:sp>
      <p:sp>
        <p:nvSpPr>
          <p:cNvPr id="7" name="Linie">
            <a:extLst>
              <a:ext uri="{FF2B5EF4-FFF2-40B4-BE49-F238E27FC236}">
                <a16:creationId xmlns:a16="http://schemas.microsoft.com/office/drawing/2014/main" id="{C4E22D76-8A63-42D1-9F22-76DE508273DA}"/>
              </a:ext>
            </a:extLst>
          </p:cNvPr>
          <p:cNvSpPr/>
          <p:nvPr userDrawn="1"/>
        </p:nvSpPr>
        <p:spPr>
          <a:xfrm>
            <a:off x="838200" y="4562475"/>
            <a:ext cx="1051560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Tree>
    <p:extLst>
      <p:ext uri="{BB962C8B-B14F-4D97-AF65-F5344CB8AC3E}">
        <p14:creationId xmlns:p14="http://schemas.microsoft.com/office/powerpoint/2010/main" val="363834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53D64C-8B94-4894-88C7-E6C31B172EC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C63B610-5A78-4877-A1A8-7B4FACE11FA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EA81E7A-239F-47D5-BE56-F99DCD8AFE8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B4F61BA-B7AF-46EA-B845-2D2D2F8C1E82}"/>
              </a:ext>
            </a:extLst>
          </p:cNvPr>
          <p:cNvSpPr>
            <a:spLocks noGrp="1"/>
          </p:cNvSpPr>
          <p:nvPr>
            <p:ph type="dt" sz="half" idx="10"/>
          </p:nvPr>
        </p:nvSpPr>
        <p:spPr/>
        <p:txBody>
          <a:bodyPr/>
          <a:lstStyle/>
          <a:p>
            <a:fld id="{91FB99FE-5D9F-48A2-97BE-B44B7E2A8AAA}" type="datetime1">
              <a:rPr lang="de-DE" smtClean="0"/>
              <a:t>19.02.2021</a:t>
            </a:fld>
            <a:endParaRPr lang="de-DE"/>
          </a:p>
        </p:txBody>
      </p:sp>
      <p:sp>
        <p:nvSpPr>
          <p:cNvPr id="6" name="Fußzeilenplatzhalter 5">
            <a:extLst>
              <a:ext uri="{FF2B5EF4-FFF2-40B4-BE49-F238E27FC236}">
                <a16:creationId xmlns:a16="http://schemas.microsoft.com/office/drawing/2014/main" id="{4BFC8FD8-6BB4-42F8-BAF0-31F25A0B371F}"/>
              </a:ext>
            </a:extLst>
          </p:cNvPr>
          <p:cNvSpPr>
            <a:spLocks noGrp="1"/>
          </p:cNvSpPr>
          <p:nvPr>
            <p:ph type="ftr" sz="quarter" idx="11"/>
          </p:nvPr>
        </p:nvSpPr>
        <p:spPr/>
        <p:txBody>
          <a:bodyPr/>
          <a:lstStyle/>
          <a:p>
            <a:r>
              <a:rPr lang="de-DE"/>
              <a:t>Audit 4</a:t>
            </a:r>
          </a:p>
        </p:txBody>
      </p:sp>
      <p:sp>
        <p:nvSpPr>
          <p:cNvPr id="7" name="Foliennummernplatzhalter 6">
            <a:extLst>
              <a:ext uri="{FF2B5EF4-FFF2-40B4-BE49-F238E27FC236}">
                <a16:creationId xmlns:a16="http://schemas.microsoft.com/office/drawing/2014/main" id="{AB70FABB-EA65-467E-8A1F-5F82E3EA90F7}"/>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1326739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6B7CE2-C04C-43EF-9846-079E9D761464}"/>
              </a:ext>
            </a:extLst>
          </p:cNvPr>
          <p:cNvSpPr>
            <a:spLocks noGrp="1"/>
          </p:cNvSpPr>
          <p:nvPr>
            <p:ph type="title"/>
          </p:nvPr>
        </p:nvSpPr>
        <p:spPr>
          <a:xfrm>
            <a:off x="839788" y="365129"/>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4879A83-C135-41F7-9BD9-89BC504C7BA2}"/>
              </a:ext>
            </a:extLst>
          </p:cNvPr>
          <p:cNvSpPr>
            <a:spLocks noGrp="1"/>
          </p:cNvSpPr>
          <p:nvPr>
            <p:ph type="body" idx="1"/>
          </p:nvPr>
        </p:nvSpPr>
        <p:spPr>
          <a:xfrm>
            <a:off x="839789" y="1681163"/>
            <a:ext cx="5157787" cy="823912"/>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62993BE-972F-458E-AF14-7D11405DB07E}"/>
              </a:ext>
            </a:extLst>
          </p:cNvPr>
          <p:cNvSpPr>
            <a:spLocks noGrp="1"/>
          </p:cNvSpPr>
          <p:nvPr>
            <p:ph sz="half" idx="2"/>
          </p:nvPr>
        </p:nvSpPr>
        <p:spPr>
          <a:xfrm>
            <a:off x="839789"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8B4FDA6-9222-4B2F-B6E7-F17576D2EC6A}"/>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2A5D17B-E98E-470C-97B5-B8E1E038835C}"/>
              </a:ext>
            </a:extLst>
          </p:cNvPr>
          <p:cNvSpPr>
            <a:spLocks noGrp="1"/>
          </p:cNvSpPr>
          <p:nvPr>
            <p:ph sz="quarter" idx="4"/>
          </p:nvPr>
        </p:nvSpPr>
        <p:spPr>
          <a:xfrm>
            <a:off x="6172203"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6103D01-BCB6-42F9-B7C5-CC220FF297CB}"/>
              </a:ext>
            </a:extLst>
          </p:cNvPr>
          <p:cNvSpPr>
            <a:spLocks noGrp="1"/>
          </p:cNvSpPr>
          <p:nvPr>
            <p:ph type="dt" sz="half" idx="10"/>
          </p:nvPr>
        </p:nvSpPr>
        <p:spPr/>
        <p:txBody>
          <a:bodyPr/>
          <a:lstStyle/>
          <a:p>
            <a:fld id="{356CEB17-C45D-4F04-92F7-551DD6AEAA20}" type="datetime1">
              <a:rPr lang="de-DE" smtClean="0"/>
              <a:t>19.02.2021</a:t>
            </a:fld>
            <a:endParaRPr lang="de-DE"/>
          </a:p>
        </p:txBody>
      </p:sp>
      <p:sp>
        <p:nvSpPr>
          <p:cNvPr id="8" name="Fußzeilenplatzhalter 7">
            <a:extLst>
              <a:ext uri="{FF2B5EF4-FFF2-40B4-BE49-F238E27FC236}">
                <a16:creationId xmlns:a16="http://schemas.microsoft.com/office/drawing/2014/main" id="{F6222415-D42B-4887-BF60-13CD2518CACD}"/>
              </a:ext>
            </a:extLst>
          </p:cNvPr>
          <p:cNvSpPr>
            <a:spLocks noGrp="1"/>
          </p:cNvSpPr>
          <p:nvPr>
            <p:ph type="ftr" sz="quarter" idx="11"/>
          </p:nvPr>
        </p:nvSpPr>
        <p:spPr/>
        <p:txBody>
          <a:bodyPr/>
          <a:lstStyle/>
          <a:p>
            <a:r>
              <a:rPr lang="de-DE"/>
              <a:t>Audit 4</a:t>
            </a:r>
          </a:p>
        </p:txBody>
      </p:sp>
      <p:sp>
        <p:nvSpPr>
          <p:cNvPr id="9" name="Foliennummernplatzhalter 8">
            <a:extLst>
              <a:ext uri="{FF2B5EF4-FFF2-40B4-BE49-F238E27FC236}">
                <a16:creationId xmlns:a16="http://schemas.microsoft.com/office/drawing/2014/main" id="{E4377883-42B6-4D39-81FF-9D6F0C679972}"/>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1863609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EAF31F-3F0A-4222-96CF-F41F8CFA9929}"/>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3E560BEE-F4C9-441E-8889-3C6F948B0F41}"/>
              </a:ext>
            </a:extLst>
          </p:cNvPr>
          <p:cNvSpPr>
            <a:spLocks noGrp="1"/>
          </p:cNvSpPr>
          <p:nvPr>
            <p:ph type="dt" sz="half" idx="10"/>
          </p:nvPr>
        </p:nvSpPr>
        <p:spPr/>
        <p:txBody>
          <a:bodyPr/>
          <a:lstStyle/>
          <a:p>
            <a:fld id="{33407036-5CAC-47EB-9D57-7110D65B9EC3}" type="datetime1">
              <a:rPr lang="de-DE" smtClean="0"/>
              <a:t>19.02.2021</a:t>
            </a:fld>
            <a:endParaRPr lang="de-DE"/>
          </a:p>
        </p:txBody>
      </p:sp>
      <p:sp>
        <p:nvSpPr>
          <p:cNvPr id="4" name="Fußzeilenplatzhalter 3">
            <a:extLst>
              <a:ext uri="{FF2B5EF4-FFF2-40B4-BE49-F238E27FC236}">
                <a16:creationId xmlns:a16="http://schemas.microsoft.com/office/drawing/2014/main" id="{975A5E11-C9D7-4CC4-9EF9-BCD44C65C719}"/>
              </a:ext>
            </a:extLst>
          </p:cNvPr>
          <p:cNvSpPr>
            <a:spLocks noGrp="1"/>
          </p:cNvSpPr>
          <p:nvPr>
            <p:ph type="ftr" sz="quarter" idx="11"/>
          </p:nvPr>
        </p:nvSpPr>
        <p:spPr/>
        <p:txBody>
          <a:bodyPr/>
          <a:lstStyle/>
          <a:p>
            <a:r>
              <a:rPr lang="de-DE"/>
              <a:t>Audit 4</a:t>
            </a:r>
          </a:p>
        </p:txBody>
      </p:sp>
      <p:sp>
        <p:nvSpPr>
          <p:cNvPr id="5" name="Foliennummernplatzhalter 4">
            <a:extLst>
              <a:ext uri="{FF2B5EF4-FFF2-40B4-BE49-F238E27FC236}">
                <a16:creationId xmlns:a16="http://schemas.microsoft.com/office/drawing/2014/main" id="{79A6C118-692C-49D3-B17A-1FC714361FFE}"/>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671085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F6936C3-DF54-4055-9C48-45BF7550FD07}"/>
              </a:ext>
            </a:extLst>
          </p:cNvPr>
          <p:cNvSpPr>
            <a:spLocks noGrp="1"/>
          </p:cNvSpPr>
          <p:nvPr>
            <p:ph type="dt" sz="half" idx="10"/>
          </p:nvPr>
        </p:nvSpPr>
        <p:spPr/>
        <p:txBody>
          <a:bodyPr/>
          <a:lstStyle/>
          <a:p>
            <a:fld id="{C3F86A2B-B259-4C74-A2D7-98F591D66357}" type="datetime1">
              <a:rPr lang="de-DE" smtClean="0"/>
              <a:t>19.02.2021</a:t>
            </a:fld>
            <a:endParaRPr lang="de-DE"/>
          </a:p>
        </p:txBody>
      </p:sp>
      <p:sp>
        <p:nvSpPr>
          <p:cNvPr id="3" name="Fußzeilenplatzhalter 2">
            <a:extLst>
              <a:ext uri="{FF2B5EF4-FFF2-40B4-BE49-F238E27FC236}">
                <a16:creationId xmlns:a16="http://schemas.microsoft.com/office/drawing/2014/main" id="{E148FAFA-0F18-4E06-BEDB-24C2310D9DF1}"/>
              </a:ext>
            </a:extLst>
          </p:cNvPr>
          <p:cNvSpPr>
            <a:spLocks noGrp="1"/>
          </p:cNvSpPr>
          <p:nvPr>
            <p:ph type="ftr" sz="quarter" idx="11"/>
          </p:nvPr>
        </p:nvSpPr>
        <p:spPr/>
        <p:txBody>
          <a:bodyPr/>
          <a:lstStyle/>
          <a:p>
            <a:r>
              <a:rPr lang="de-DE"/>
              <a:t>Audit 4</a:t>
            </a:r>
          </a:p>
        </p:txBody>
      </p:sp>
      <p:sp>
        <p:nvSpPr>
          <p:cNvPr id="4" name="Foliennummernplatzhalter 3">
            <a:extLst>
              <a:ext uri="{FF2B5EF4-FFF2-40B4-BE49-F238E27FC236}">
                <a16:creationId xmlns:a16="http://schemas.microsoft.com/office/drawing/2014/main" id="{78A40B82-7DD4-4BC4-A5C6-AAD52542F1A4}"/>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1844896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C724E-A416-4474-9E9D-E8C106140B6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B3C1A5B-E544-428D-A585-1E25F581FA5C}"/>
              </a:ext>
            </a:extLst>
          </p:cNvPr>
          <p:cNvSpPr>
            <a:spLocks noGrp="1"/>
          </p:cNvSpPr>
          <p:nvPr>
            <p:ph idx="1"/>
          </p:nvPr>
        </p:nvSpPr>
        <p:spPr>
          <a:xfrm>
            <a:off x="5183188" y="987433"/>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6D014F6B-50DB-41A2-A3B5-620EF750E2AD}"/>
              </a:ext>
            </a:extLst>
          </p:cNvPr>
          <p:cNvSpPr>
            <a:spLocks noGrp="1"/>
          </p:cNvSpPr>
          <p:nvPr>
            <p:ph type="body" sz="half" idx="2"/>
          </p:nvPr>
        </p:nvSpPr>
        <p:spPr>
          <a:xfrm>
            <a:off x="839788" y="2057400"/>
            <a:ext cx="3932237" cy="3811588"/>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2ED0E90-68DF-4F16-AB5E-1C71A79E42DF}"/>
              </a:ext>
            </a:extLst>
          </p:cNvPr>
          <p:cNvSpPr>
            <a:spLocks noGrp="1"/>
          </p:cNvSpPr>
          <p:nvPr>
            <p:ph type="dt" sz="half" idx="10"/>
          </p:nvPr>
        </p:nvSpPr>
        <p:spPr/>
        <p:txBody>
          <a:bodyPr/>
          <a:lstStyle/>
          <a:p>
            <a:fld id="{A1C8997B-236C-4B02-9C39-4C6BB3E357B3}" type="datetime1">
              <a:rPr lang="de-DE" smtClean="0"/>
              <a:t>19.02.2021</a:t>
            </a:fld>
            <a:endParaRPr lang="de-DE"/>
          </a:p>
        </p:txBody>
      </p:sp>
      <p:sp>
        <p:nvSpPr>
          <p:cNvPr id="6" name="Fußzeilenplatzhalter 5">
            <a:extLst>
              <a:ext uri="{FF2B5EF4-FFF2-40B4-BE49-F238E27FC236}">
                <a16:creationId xmlns:a16="http://schemas.microsoft.com/office/drawing/2014/main" id="{AA0E1521-4730-4E98-A098-908070D7AA3A}"/>
              </a:ext>
            </a:extLst>
          </p:cNvPr>
          <p:cNvSpPr>
            <a:spLocks noGrp="1"/>
          </p:cNvSpPr>
          <p:nvPr>
            <p:ph type="ftr" sz="quarter" idx="11"/>
          </p:nvPr>
        </p:nvSpPr>
        <p:spPr/>
        <p:txBody>
          <a:bodyPr/>
          <a:lstStyle/>
          <a:p>
            <a:r>
              <a:rPr lang="de-DE"/>
              <a:t>Audit 4</a:t>
            </a:r>
          </a:p>
        </p:txBody>
      </p:sp>
      <p:sp>
        <p:nvSpPr>
          <p:cNvPr id="7" name="Foliennummernplatzhalter 6">
            <a:extLst>
              <a:ext uri="{FF2B5EF4-FFF2-40B4-BE49-F238E27FC236}">
                <a16:creationId xmlns:a16="http://schemas.microsoft.com/office/drawing/2014/main" id="{48C2F1E3-62EE-4F7A-B82F-391C08F431FD}"/>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945305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898F93-4F63-4FE7-B5BE-997F44840B56}"/>
              </a:ext>
            </a:extLst>
          </p:cNvPr>
          <p:cNvSpPr>
            <a:spLocks noGrp="1"/>
          </p:cNvSpPr>
          <p:nvPr>
            <p:ph type="title"/>
          </p:nvPr>
        </p:nvSpPr>
        <p:spPr/>
        <p:txBody>
          <a:bodyPr/>
          <a:lstStyle>
            <a:lvl1pPr>
              <a:defRPr>
                <a:solidFill>
                  <a:srgbClr val="2B2B2B"/>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CCB97687-0B3D-40B4-A500-CA3868E559F0}"/>
              </a:ext>
            </a:extLst>
          </p:cNvPr>
          <p:cNvSpPr>
            <a:spLocks noGrp="1"/>
          </p:cNvSpPr>
          <p:nvPr>
            <p:ph idx="1"/>
          </p:nvPr>
        </p:nvSpPr>
        <p:spPr/>
        <p:txBody>
          <a:bodyPr/>
          <a:lstStyle>
            <a:lvl1pPr>
              <a:defRPr>
                <a:solidFill>
                  <a:srgbClr val="2B2B2B"/>
                </a:solidFill>
              </a:defRPr>
            </a:lvl1pPr>
            <a:lvl2pPr>
              <a:defRPr/>
            </a:lvl2pPr>
            <a:lvl3pPr>
              <a:defRPr>
                <a:solidFill>
                  <a:srgbClr val="A1A1A1"/>
                </a:solidFill>
              </a:defRPr>
            </a:lvl3pPr>
            <a:lvl4pPr>
              <a:defRPr>
                <a:solidFill>
                  <a:srgbClr val="A1A1A1"/>
                </a:solidFill>
              </a:defRPr>
            </a:lvl4pPr>
            <a:lvl5pPr>
              <a:defRPr>
                <a:solidFill>
                  <a:srgbClr val="A1A1A1"/>
                </a:solidFill>
              </a:defRPr>
            </a:lvl5pPr>
          </a:lstStyle>
          <a:p>
            <a:pPr lvl="0"/>
            <a:r>
              <a:rPr lang="de-DE" dirty="0"/>
              <a:t>Mastertextformat bearbeiten</a:t>
            </a:r>
          </a:p>
          <a:p>
            <a:pPr lvl="0"/>
            <a:endParaRPr lang="de-DE" dirty="0"/>
          </a:p>
          <a:p>
            <a:pPr lvl="1"/>
            <a:r>
              <a:rPr lang="de-DE" dirty="0"/>
              <a:t>Zweite Ebene</a:t>
            </a:r>
          </a:p>
          <a:p>
            <a:pPr lvl="1"/>
            <a:endParaRPr lang="de-DE" dirty="0"/>
          </a:p>
          <a:p>
            <a:pPr lvl="1"/>
            <a:r>
              <a:rPr lang="de-DE" dirty="0"/>
              <a:t>Dritte Ebene</a:t>
            </a:r>
          </a:p>
          <a:p>
            <a:pPr lvl="1"/>
            <a:endParaRPr lang="de-DE" dirty="0"/>
          </a:p>
          <a:p>
            <a:pPr lvl="1"/>
            <a:r>
              <a:rPr lang="de-DE" dirty="0"/>
              <a:t>Vierte Ebene</a:t>
            </a:r>
          </a:p>
          <a:p>
            <a:pPr lvl="1"/>
            <a:endParaRPr lang="de-DE" dirty="0"/>
          </a:p>
          <a:p>
            <a:pPr lvl="1"/>
            <a:r>
              <a:rPr lang="de-DE" dirty="0"/>
              <a:t>Fünfte Ebene</a:t>
            </a:r>
          </a:p>
        </p:txBody>
      </p:sp>
      <p:sp>
        <p:nvSpPr>
          <p:cNvPr id="4" name="Datumsplatzhalter 3">
            <a:extLst>
              <a:ext uri="{FF2B5EF4-FFF2-40B4-BE49-F238E27FC236}">
                <a16:creationId xmlns:a16="http://schemas.microsoft.com/office/drawing/2014/main" id="{E60CE6B9-03A0-4F48-957D-B00593198149}"/>
              </a:ext>
            </a:extLst>
          </p:cNvPr>
          <p:cNvSpPr>
            <a:spLocks noGrp="1"/>
          </p:cNvSpPr>
          <p:nvPr>
            <p:ph type="dt" sz="half" idx="10"/>
          </p:nvPr>
        </p:nvSpPr>
        <p:spPr/>
        <p:txBody>
          <a:bodyPr/>
          <a:lstStyle>
            <a:lvl1pPr>
              <a:defRPr/>
            </a:lvl1pPr>
          </a:lstStyle>
          <a:p>
            <a:r>
              <a:rPr lang="de-DE" dirty="0"/>
              <a:t>19.02.2021</a:t>
            </a:r>
          </a:p>
        </p:txBody>
      </p:sp>
      <p:sp>
        <p:nvSpPr>
          <p:cNvPr id="5" name="Fußzeilenplatzhalter 4">
            <a:extLst>
              <a:ext uri="{FF2B5EF4-FFF2-40B4-BE49-F238E27FC236}">
                <a16:creationId xmlns:a16="http://schemas.microsoft.com/office/drawing/2014/main" id="{F2747871-65A3-4580-85E5-8D0A65C39E4A}"/>
              </a:ext>
            </a:extLst>
          </p:cNvPr>
          <p:cNvSpPr>
            <a:spLocks noGrp="1"/>
          </p:cNvSpPr>
          <p:nvPr>
            <p:ph type="ftr" sz="quarter" idx="11"/>
          </p:nvPr>
        </p:nvSpPr>
        <p:spPr/>
        <p:txBody>
          <a:bodyPr/>
          <a:lstStyle/>
          <a:p>
            <a:r>
              <a:rPr lang="de-DE" dirty="0"/>
              <a:t>Audit 4</a:t>
            </a:r>
          </a:p>
        </p:txBody>
      </p:sp>
      <p:sp>
        <p:nvSpPr>
          <p:cNvPr id="6" name="Foliennummernplatzhalter 5">
            <a:extLst>
              <a:ext uri="{FF2B5EF4-FFF2-40B4-BE49-F238E27FC236}">
                <a16:creationId xmlns:a16="http://schemas.microsoft.com/office/drawing/2014/main" id="{BDEF06FD-A17C-4BF4-B23F-89201D9CC308}"/>
              </a:ext>
            </a:extLst>
          </p:cNvPr>
          <p:cNvSpPr>
            <a:spLocks noGrp="1"/>
          </p:cNvSpPr>
          <p:nvPr>
            <p:ph type="sldNum" sz="quarter" idx="12"/>
          </p:nvPr>
        </p:nvSpPr>
        <p:spPr/>
        <p:txBody>
          <a:bodyPr/>
          <a:lstStyle/>
          <a:p>
            <a:fld id="{5C15A343-B7A2-4DA7-8DF2-F4ED64A1B398}" type="slidenum">
              <a:rPr lang="de-DE" smtClean="0"/>
              <a:t>‹Nr.›</a:t>
            </a:fld>
            <a:endParaRPr lang="de-DE" dirty="0"/>
          </a:p>
        </p:txBody>
      </p:sp>
      <p:sp>
        <p:nvSpPr>
          <p:cNvPr id="7" name="Linie">
            <a:extLst>
              <a:ext uri="{FF2B5EF4-FFF2-40B4-BE49-F238E27FC236}">
                <a16:creationId xmlns:a16="http://schemas.microsoft.com/office/drawing/2014/main" id="{3EB2882B-26B1-4245-9771-5C51B2F98EC9}"/>
              </a:ext>
            </a:extLst>
          </p:cNvPr>
          <p:cNvSpPr/>
          <p:nvPr userDrawn="1"/>
        </p:nvSpPr>
        <p:spPr>
          <a:xfrm flipV="1">
            <a:off x="838200" y="1171575"/>
            <a:ext cx="10515600" cy="3810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2659664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9A3226-EFED-411A-AF73-A21922DB79E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11FB9E3-B8A5-4811-A219-3C31D8BA33C4}"/>
              </a:ext>
            </a:extLst>
          </p:cNvPr>
          <p:cNvSpPr>
            <a:spLocks noGrp="1"/>
          </p:cNvSpPr>
          <p:nvPr>
            <p:ph type="pic" idx="1"/>
          </p:nvPr>
        </p:nvSpPr>
        <p:spPr>
          <a:xfrm>
            <a:off x="5183188" y="987433"/>
            <a:ext cx="6172200" cy="4873625"/>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de-DE"/>
          </a:p>
        </p:txBody>
      </p:sp>
      <p:sp>
        <p:nvSpPr>
          <p:cNvPr id="4" name="Textplatzhalter 3">
            <a:extLst>
              <a:ext uri="{FF2B5EF4-FFF2-40B4-BE49-F238E27FC236}">
                <a16:creationId xmlns:a16="http://schemas.microsoft.com/office/drawing/2014/main" id="{A208D6D9-BCB8-43A8-963B-12B6DE6017E2}"/>
              </a:ext>
            </a:extLst>
          </p:cNvPr>
          <p:cNvSpPr>
            <a:spLocks noGrp="1"/>
          </p:cNvSpPr>
          <p:nvPr>
            <p:ph type="body" sz="half" idx="2"/>
          </p:nvPr>
        </p:nvSpPr>
        <p:spPr>
          <a:xfrm>
            <a:off x="839788" y="2057400"/>
            <a:ext cx="3932237" cy="3811588"/>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196D44B-13EA-4745-B49A-B0416872C0C7}"/>
              </a:ext>
            </a:extLst>
          </p:cNvPr>
          <p:cNvSpPr>
            <a:spLocks noGrp="1"/>
          </p:cNvSpPr>
          <p:nvPr>
            <p:ph type="dt" sz="half" idx="10"/>
          </p:nvPr>
        </p:nvSpPr>
        <p:spPr/>
        <p:txBody>
          <a:bodyPr/>
          <a:lstStyle/>
          <a:p>
            <a:fld id="{EC64DA46-D1E8-4D17-AA39-B2188D0C5822}" type="datetime1">
              <a:rPr lang="de-DE" smtClean="0"/>
              <a:t>19.02.2021</a:t>
            </a:fld>
            <a:endParaRPr lang="de-DE"/>
          </a:p>
        </p:txBody>
      </p:sp>
      <p:sp>
        <p:nvSpPr>
          <p:cNvPr id="6" name="Fußzeilenplatzhalter 5">
            <a:extLst>
              <a:ext uri="{FF2B5EF4-FFF2-40B4-BE49-F238E27FC236}">
                <a16:creationId xmlns:a16="http://schemas.microsoft.com/office/drawing/2014/main" id="{36EFBC49-DCCC-4397-A856-949B09FF67A8}"/>
              </a:ext>
            </a:extLst>
          </p:cNvPr>
          <p:cNvSpPr>
            <a:spLocks noGrp="1"/>
          </p:cNvSpPr>
          <p:nvPr>
            <p:ph type="ftr" sz="quarter" idx="11"/>
          </p:nvPr>
        </p:nvSpPr>
        <p:spPr/>
        <p:txBody>
          <a:bodyPr/>
          <a:lstStyle/>
          <a:p>
            <a:r>
              <a:rPr lang="de-DE"/>
              <a:t>Audit 4</a:t>
            </a:r>
          </a:p>
        </p:txBody>
      </p:sp>
      <p:sp>
        <p:nvSpPr>
          <p:cNvPr id="7" name="Foliennummernplatzhalter 6">
            <a:extLst>
              <a:ext uri="{FF2B5EF4-FFF2-40B4-BE49-F238E27FC236}">
                <a16:creationId xmlns:a16="http://schemas.microsoft.com/office/drawing/2014/main" id="{2D74D3F4-2AA7-4A6E-AF8C-0559431604ED}"/>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1327634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C515B7-5B21-41DB-B4E4-DF330BEAAC8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653B252-1A7F-4E6D-9FBA-B5E1AD12483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91C0478-5A40-4BC4-A88C-933C3EDDB0A7}"/>
              </a:ext>
            </a:extLst>
          </p:cNvPr>
          <p:cNvSpPr>
            <a:spLocks noGrp="1"/>
          </p:cNvSpPr>
          <p:nvPr>
            <p:ph type="dt" sz="half" idx="10"/>
          </p:nvPr>
        </p:nvSpPr>
        <p:spPr/>
        <p:txBody>
          <a:bodyPr/>
          <a:lstStyle/>
          <a:p>
            <a:fld id="{C8FE34A3-A939-4C44-9371-695454592D3B}" type="datetime1">
              <a:rPr lang="de-DE" smtClean="0"/>
              <a:t>19.02.2021</a:t>
            </a:fld>
            <a:endParaRPr lang="de-DE"/>
          </a:p>
        </p:txBody>
      </p:sp>
      <p:sp>
        <p:nvSpPr>
          <p:cNvPr id="5" name="Fußzeilenplatzhalter 4">
            <a:extLst>
              <a:ext uri="{FF2B5EF4-FFF2-40B4-BE49-F238E27FC236}">
                <a16:creationId xmlns:a16="http://schemas.microsoft.com/office/drawing/2014/main" id="{7066E2F6-F43C-4C2E-92AF-751488428FE7}"/>
              </a:ext>
            </a:extLst>
          </p:cNvPr>
          <p:cNvSpPr>
            <a:spLocks noGrp="1"/>
          </p:cNvSpPr>
          <p:nvPr>
            <p:ph type="ftr" sz="quarter" idx="11"/>
          </p:nvPr>
        </p:nvSpPr>
        <p:spPr/>
        <p:txBody>
          <a:bodyPr/>
          <a:lstStyle/>
          <a:p>
            <a:r>
              <a:rPr lang="de-DE"/>
              <a:t>Audit 4</a:t>
            </a:r>
          </a:p>
        </p:txBody>
      </p:sp>
      <p:sp>
        <p:nvSpPr>
          <p:cNvPr id="6" name="Foliennummernplatzhalter 5">
            <a:extLst>
              <a:ext uri="{FF2B5EF4-FFF2-40B4-BE49-F238E27FC236}">
                <a16:creationId xmlns:a16="http://schemas.microsoft.com/office/drawing/2014/main" id="{E0A0F37E-BEE6-4C32-A8F9-8914CC849C04}"/>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35365072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B6B424F-0380-4114-B6BC-5DB4920C0B56}"/>
              </a:ext>
            </a:extLst>
          </p:cNvPr>
          <p:cNvSpPr>
            <a:spLocks noGrp="1"/>
          </p:cNvSpPr>
          <p:nvPr>
            <p:ph type="title" orient="vert"/>
          </p:nvPr>
        </p:nvSpPr>
        <p:spPr>
          <a:xfrm>
            <a:off x="8724902"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909E522-7644-4336-A274-FBAB6C5DBA8A}"/>
              </a:ext>
            </a:extLst>
          </p:cNvPr>
          <p:cNvSpPr>
            <a:spLocks noGrp="1"/>
          </p:cNvSpPr>
          <p:nvPr>
            <p:ph type="body" orient="vert" idx="1"/>
          </p:nvPr>
        </p:nvSpPr>
        <p:spPr>
          <a:xfrm>
            <a:off x="838203"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3E2B03-40A9-49DA-9F24-6171CEAC05A1}"/>
              </a:ext>
            </a:extLst>
          </p:cNvPr>
          <p:cNvSpPr>
            <a:spLocks noGrp="1"/>
          </p:cNvSpPr>
          <p:nvPr>
            <p:ph type="dt" sz="half" idx="10"/>
          </p:nvPr>
        </p:nvSpPr>
        <p:spPr/>
        <p:txBody>
          <a:bodyPr/>
          <a:lstStyle/>
          <a:p>
            <a:fld id="{0C3F2ECA-56E1-4C77-A8A7-B1E17E0ADD89}" type="datetime1">
              <a:rPr lang="de-DE" smtClean="0"/>
              <a:t>19.02.2021</a:t>
            </a:fld>
            <a:endParaRPr lang="de-DE"/>
          </a:p>
        </p:txBody>
      </p:sp>
      <p:sp>
        <p:nvSpPr>
          <p:cNvPr id="5" name="Fußzeilenplatzhalter 4">
            <a:extLst>
              <a:ext uri="{FF2B5EF4-FFF2-40B4-BE49-F238E27FC236}">
                <a16:creationId xmlns:a16="http://schemas.microsoft.com/office/drawing/2014/main" id="{0557E41F-F778-4082-B29D-B540458600EF}"/>
              </a:ext>
            </a:extLst>
          </p:cNvPr>
          <p:cNvSpPr>
            <a:spLocks noGrp="1"/>
          </p:cNvSpPr>
          <p:nvPr>
            <p:ph type="ftr" sz="quarter" idx="11"/>
          </p:nvPr>
        </p:nvSpPr>
        <p:spPr/>
        <p:txBody>
          <a:bodyPr/>
          <a:lstStyle/>
          <a:p>
            <a:r>
              <a:rPr lang="de-DE"/>
              <a:t>Audit 4</a:t>
            </a:r>
          </a:p>
        </p:txBody>
      </p:sp>
      <p:sp>
        <p:nvSpPr>
          <p:cNvPr id="6" name="Foliennummernplatzhalter 5">
            <a:extLst>
              <a:ext uri="{FF2B5EF4-FFF2-40B4-BE49-F238E27FC236}">
                <a16:creationId xmlns:a16="http://schemas.microsoft.com/office/drawing/2014/main" id="{47019442-9869-4620-82BC-33005C0A5867}"/>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1355009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F8B59D-DE19-4C6F-84D9-5617EF424629}"/>
              </a:ext>
            </a:extLst>
          </p:cNvPr>
          <p:cNvSpPr>
            <a:spLocks noGrp="1"/>
          </p:cNvSpPr>
          <p:nvPr>
            <p:ph type="title"/>
          </p:nvPr>
        </p:nvSpPr>
        <p:spPr>
          <a:xfrm>
            <a:off x="831850" y="1709738"/>
            <a:ext cx="10515600" cy="2852737"/>
          </a:xfrm>
        </p:spPr>
        <p:txBody>
          <a:bodyPr anchor="b">
            <a:normAutofit/>
          </a:bodyPr>
          <a:lstStyle>
            <a:lvl1pPr>
              <a:defRPr sz="2100">
                <a:solidFill>
                  <a:srgbClr val="2B2B2B"/>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B48EC40D-21AA-4400-9E99-F8CA03DDD7A8}"/>
              </a:ext>
            </a:extLst>
          </p:cNvPr>
          <p:cNvSpPr>
            <a:spLocks noGrp="1"/>
          </p:cNvSpPr>
          <p:nvPr>
            <p:ph type="body" idx="1"/>
          </p:nvPr>
        </p:nvSpPr>
        <p:spPr>
          <a:xfrm>
            <a:off x="831850" y="4589463"/>
            <a:ext cx="10515600" cy="1500187"/>
          </a:xfrm>
        </p:spPr>
        <p:txBody>
          <a:bodyPr>
            <a:normAutofit/>
          </a:bodyPr>
          <a:lstStyle>
            <a:lvl1pPr marL="0" indent="0">
              <a:buNone/>
              <a:defRPr sz="17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DE3C3F22-0319-41B5-93FB-F3ED3CDA52BE}"/>
              </a:ext>
            </a:extLst>
          </p:cNvPr>
          <p:cNvSpPr>
            <a:spLocks noGrp="1"/>
          </p:cNvSpPr>
          <p:nvPr>
            <p:ph type="dt" sz="half" idx="10"/>
          </p:nvPr>
        </p:nvSpPr>
        <p:spPr/>
        <p:txBody>
          <a:bodyPr/>
          <a:lstStyle/>
          <a:p>
            <a:fld id="{64BAFD69-BAF2-4384-A558-21323CDD8176}" type="datetimeFigureOut">
              <a:rPr lang="de-DE" smtClean="0"/>
              <a:t>19.02.2021</a:t>
            </a:fld>
            <a:endParaRPr lang="de-DE"/>
          </a:p>
        </p:txBody>
      </p:sp>
      <p:sp>
        <p:nvSpPr>
          <p:cNvPr id="5" name="Fußzeilenplatzhalter 4">
            <a:extLst>
              <a:ext uri="{FF2B5EF4-FFF2-40B4-BE49-F238E27FC236}">
                <a16:creationId xmlns:a16="http://schemas.microsoft.com/office/drawing/2014/main" id="{D4F63927-EF39-4232-8D93-368EDF70B9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58E54AF-250C-4EEF-A6EA-0D91E0261499}"/>
              </a:ext>
            </a:extLst>
          </p:cNvPr>
          <p:cNvSpPr>
            <a:spLocks noGrp="1"/>
          </p:cNvSpPr>
          <p:nvPr>
            <p:ph type="sldNum" sz="quarter" idx="12"/>
          </p:nvPr>
        </p:nvSpPr>
        <p:spPr/>
        <p:txBody>
          <a:bodyPr/>
          <a:lstStyle/>
          <a:p>
            <a:fld id="{5C15A343-B7A2-4DA7-8DF2-F4ED64A1B398}" type="slidenum">
              <a:rPr lang="de-DE" smtClean="0"/>
              <a:t>‹Nr.›</a:t>
            </a:fld>
            <a:endParaRPr lang="de-DE"/>
          </a:p>
        </p:txBody>
      </p:sp>
      <p:sp>
        <p:nvSpPr>
          <p:cNvPr id="7" name="Linie">
            <a:extLst>
              <a:ext uri="{FF2B5EF4-FFF2-40B4-BE49-F238E27FC236}">
                <a16:creationId xmlns:a16="http://schemas.microsoft.com/office/drawing/2014/main" id="{C4E22D76-8A63-42D1-9F22-76DE508273DA}"/>
              </a:ext>
            </a:extLst>
          </p:cNvPr>
          <p:cNvSpPr/>
          <p:nvPr userDrawn="1"/>
        </p:nvSpPr>
        <p:spPr>
          <a:xfrm>
            <a:off x="838200" y="4562475"/>
            <a:ext cx="1051560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2103527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53D64C-8B94-4894-88C7-E6C31B172EC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C63B610-5A78-4877-A1A8-7B4FACE11FA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EA81E7A-239F-47D5-BE56-F99DCD8AFE8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B4F61BA-B7AF-46EA-B845-2D2D2F8C1E82}"/>
              </a:ext>
            </a:extLst>
          </p:cNvPr>
          <p:cNvSpPr>
            <a:spLocks noGrp="1"/>
          </p:cNvSpPr>
          <p:nvPr>
            <p:ph type="dt" sz="half" idx="10"/>
          </p:nvPr>
        </p:nvSpPr>
        <p:spPr/>
        <p:txBody>
          <a:bodyPr/>
          <a:lstStyle/>
          <a:p>
            <a:fld id="{64BAFD69-BAF2-4384-A558-21323CDD8176}" type="datetimeFigureOut">
              <a:rPr lang="de-DE" smtClean="0"/>
              <a:t>19.02.2021</a:t>
            </a:fld>
            <a:endParaRPr lang="de-DE"/>
          </a:p>
        </p:txBody>
      </p:sp>
      <p:sp>
        <p:nvSpPr>
          <p:cNvPr id="6" name="Fußzeilenplatzhalter 5">
            <a:extLst>
              <a:ext uri="{FF2B5EF4-FFF2-40B4-BE49-F238E27FC236}">
                <a16:creationId xmlns:a16="http://schemas.microsoft.com/office/drawing/2014/main" id="{4BFC8FD8-6BB4-42F8-BAF0-31F25A0B371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B70FABB-EA65-467E-8A1F-5F82E3EA90F7}"/>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352582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6B7CE2-C04C-43EF-9846-079E9D761464}"/>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4879A83-C135-41F7-9BD9-89BC504C7B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62993BE-972F-458E-AF14-7D11405DB07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8B4FDA6-9222-4B2F-B6E7-F17576D2E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2A5D17B-E98E-470C-97B5-B8E1E038835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6103D01-BCB6-42F9-B7C5-CC220FF297CB}"/>
              </a:ext>
            </a:extLst>
          </p:cNvPr>
          <p:cNvSpPr>
            <a:spLocks noGrp="1"/>
          </p:cNvSpPr>
          <p:nvPr>
            <p:ph type="dt" sz="half" idx="10"/>
          </p:nvPr>
        </p:nvSpPr>
        <p:spPr/>
        <p:txBody>
          <a:bodyPr/>
          <a:lstStyle/>
          <a:p>
            <a:fld id="{64BAFD69-BAF2-4384-A558-21323CDD8176}" type="datetimeFigureOut">
              <a:rPr lang="de-DE" smtClean="0"/>
              <a:t>19.02.2021</a:t>
            </a:fld>
            <a:endParaRPr lang="de-DE"/>
          </a:p>
        </p:txBody>
      </p:sp>
      <p:sp>
        <p:nvSpPr>
          <p:cNvPr id="8" name="Fußzeilenplatzhalter 7">
            <a:extLst>
              <a:ext uri="{FF2B5EF4-FFF2-40B4-BE49-F238E27FC236}">
                <a16:creationId xmlns:a16="http://schemas.microsoft.com/office/drawing/2014/main" id="{F6222415-D42B-4887-BF60-13CD2518CACD}"/>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E4377883-42B6-4D39-81FF-9D6F0C679972}"/>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1536639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EAF31F-3F0A-4222-96CF-F41F8CFA9929}"/>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3E560BEE-F4C9-441E-8889-3C6F948B0F41}"/>
              </a:ext>
            </a:extLst>
          </p:cNvPr>
          <p:cNvSpPr>
            <a:spLocks noGrp="1"/>
          </p:cNvSpPr>
          <p:nvPr>
            <p:ph type="dt" sz="half" idx="10"/>
          </p:nvPr>
        </p:nvSpPr>
        <p:spPr/>
        <p:txBody>
          <a:bodyPr/>
          <a:lstStyle/>
          <a:p>
            <a:fld id="{64BAFD69-BAF2-4384-A558-21323CDD8176}" type="datetimeFigureOut">
              <a:rPr lang="de-DE" smtClean="0"/>
              <a:t>19.02.2021</a:t>
            </a:fld>
            <a:endParaRPr lang="de-DE"/>
          </a:p>
        </p:txBody>
      </p:sp>
      <p:sp>
        <p:nvSpPr>
          <p:cNvPr id="4" name="Fußzeilenplatzhalter 3">
            <a:extLst>
              <a:ext uri="{FF2B5EF4-FFF2-40B4-BE49-F238E27FC236}">
                <a16:creationId xmlns:a16="http://schemas.microsoft.com/office/drawing/2014/main" id="{975A5E11-C9D7-4CC4-9EF9-BCD44C65C719}"/>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79A6C118-692C-49D3-B17A-1FC714361FFE}"/>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2661657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F6936C3-DF54-4055-9C48-45BF7550FD07}"/>
              </a:ext>
            </a:extLst>
          </p:cNvPr>
          <p:cNvSpPr>
            <a:spLocks noGrp="1"/>
          </p:cNvSpPr>
          <p:nvPr>
            <p:ph type="dt" sz="half" idx="10"/>
          </p:nvPr>
        </p:nvSpPr>
        <p:spPr/>
        <p:txBody>
          <a:bodyPr/>
          <a:lstStyle/>
          <a:p>
            <a:fld id="{64BAFD69-BAF2-4384-A558-21323CDD8176}" type="datetimeFigureOut">
              <a:rPr lang="de-DE" smtClean="0"/>
              <a:t>19.02.2021</a:t>
            </a:fld>
            <a:endParaRPr lang="de-DE"/>
          </a:p>
        </p:txBody>
      </p:sp>
      <p:sp>
        <p:nvSpPr>
          <p:cNvPr id="3" name="Fußzeilenplatzhalter 2">
            <a:extLst>
              <a:ext uri="{FF2B5EF4-FFF2-40B4-BE49-F238E27FC236}">
                <a16:creationId xmlns:a16="http://schemas.microsoft.com/office/drawing/2014/main" id="{E148FAFA-0F18-4E06-BEDB-24C2310D9DF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8A40B82-7DD4-4BC4-A5C6-AAD52542F1A4}"/>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351609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C724E-A416-4474-9E9D-E8C106140B6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B3C1A5B-E544-428D-A585-1E25F581FA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6D014F6B-50DB-41A2-A3B5-620EF750E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2ED0E90-68DF-4F16-AB5E-1C71A79E42DF}"/>
              </a:ext>
            </a:extLst>
          </p:cNvPr>
          <p:cNvSpPr>
            <a:spLocks noGrp="1"/>
          </p:cNvSpPr>
          <p:nvPr>
            <p:ph type="dt" sz="half" idx="10"/>
          </p:nvPr>
        </p:nvSpPr>
        <p:spPr/>
        <p:txBody>
          <a:bodyPr/>
          <a:lstStyle/>
          <a:p>
            <a:fld id="{64BAFD69-BAF2-4384-A558-21323CDD8176}" type="datetimeFigureOut">
              <a:rPr lang="de-DE" smtClean="0"/>
              <a:t>19.02.2021</a:t>
            </a:fld>
            <a:endParaRPr lang="de-DE"/>
          </a:p>
        </p:txBody>
      </p:sp>
      <p:sp>
        <p:nvSpPr>
          <p:cNvPr id="6" name="Fußzeilenplatzhalter 5">
            <a:extLst>
              <a:ext uri="{FF2B5EF4-FFF2-40B4-BE49-F238E27FC236}">
                <a16:creationId xmlns:a16="http://schemas.microsoft.com/office/drawing/2014/main" id="{AA0E1521-4730-4E98-A098-908070D7AA3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8C2F1E3-62EE-4F7A-B82F-391C08F431FD}"/>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373307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9A3226-EFED-411A-AF73-A21922DB79E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11FB9E3-B8A5-4811-A219-3C31D8BA3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A208D6D9-BCB8-43A8-963B-12B6DE6017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196D44B-13EA-4745-B49A-B0416872C0C7}"/>
              </a:ext>
            </a:extLst>
          </p:cNvPr>
          <p:cNvSpPr>
            <a:spLocks noGrp="1"/>
          </p:cNvSpPr>
          <p:nvPr>
            <p:ph type="dt" sz="half" idx="10"/>
          </p:nvPr>
        </p:nvSpPr>
        <p:spPr/>
        <p:txBody>
          <a:bodyPr/>
          <a:lstStyle/>
          <a:p>
            <a:fld id="{64BAFD69-BAF2-4384-A558-21323CDD8176}" type="datetimeFigureOut">
              <a:rPr lang="de-DE" smtClean="0"/>
              <a:t>19.02.2021</a:t>
            </a:fld>
            <a:endParaRPr lang="de-DE"/>
          </a:p>
        </p:txBody>
      </p:sp>
      <p:sp>
        <p:nvSpPr>
          <p:cNvPr id="6" name="Fußzeilenplatzhalter 5">
            <a:extLst>
              <a:ext uri="{FF2B5EF4-FFF2-40B4-BE49-F238E27FC236}">
                <a16:creationId xmlns:a16="http://schemas.microsoft.com/office/drawing/2014/main" id="{36EFBC49-DCCC-4397-A856-949B09FF67A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D74D3F4-2AA7-4A6E-AF8C-0559431604ED}"/>
              </a:ext>
            </a:extLst>
          </p:cNvPr>
          <p:cNvSpPr>
            <a:spLocks noGrp="1"/>
          </p:cNvSpPr>
          <p:nvPr>
            <p:ph type="sldNum" sz="quarter" idx="12"/>
          </p:nvPr>
        </p:nvSpPr>
        <p:spPr/>
        <p:txBody>
          <a:bodyPr/>
          <a:lstStyle/>
          <a:p>
            <a:fld id="{5C15A343-B7A2-4DA7-8DF2-F4ED64A1B398}" type="slidenum">
              <a:rPr lang="de-DE" smtClean="0"/>
              <a:t>‹Nr.›</a:t>
            </a:fld>
            <a:endParaRPr lang="de-DE"/>
          </a:p>
        </p:txBody>
      </p:sp>
    </p:spTree>
    <p:extLst>
      <p:ext uri="{BB962C8B-B14F-4D97-AF65-F5344CB8AC3E}">
        <p14:creationId xmlns:p14="http://schemas.microsoft.com/office/powerpoint/2010/main" val="4016555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6343079-9EE9-4BB6-8953-4878153ACF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55174675-2A8E-4EE9-8D1A-21270F5B32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0"/>
            <a:endParaRPr lang="de-DE" dirty="0"/>
          </a:p>
          <a:p>
            <a:pPr lvl="1"/>
            <a:r>
              <a:rPr lang="de-DE" dirty="0"/>
              <a:t>Zweite Ebene</a:t>
            </a:r>
          </a:p>
          <a:p>
            <a:pPr lvl="1"/>
            <a:endParaRPr lang="de-DE" dirty="0"/>
          </a:p>
          <a:p>
            <a:pPr lvl="1"/>
            <a:r>
              <a:rPr lang="de-DE" dirty="0"/>
              <a:t>Dritte Ebene</a:t>
            </a:r>
          </a:p>
          <a:p>
            <a:pPr lvl="1"/>
            <a:endParaRPr lang="de-DE" dirty="0"/>
          </a:p>
          <a:p>
            <a:pPr lvl="1"/>
            <a:r>
              <a:rPr lang="de-DE" dirty="0"/>
              <a:t>Vierte Ebene</a:t>
            </a:r>
          </a:p>
          <a:p>
            <a:pPr lvl="1"/>
            <a:endParaRPr lang="de-DE" dirty="0"/>
          </a:p>
          <a:p>
            <a:pPr lvl="1"/>
            <a:r>
              <a:rPr lang="de-DE" dirty="0"/>
              <a:t>Fünfte Ebene</a:t>
            </a:r>
          </a:p>
        </p:txBody>
      </p:sp>
      <p:sp>
        <p:nvSpPr>
          <p:cNvPr id="4" name="Datumsplatzhalter 3">
            <a:extLst>
              <a:ext uri="{FF2B5EF4-FFF2-40B4-BE49-F238E27FC236}">
                <a16:creationId xmlns:a16="http://schemas.microsoft.com/office/drawing/2014/main" id="{B37A188F-51CC-45C6-BCE1-B869618CC296}"/>
              </a:ext>
            </a:extLst>
          </p:cNvPr>
          <p:cNvSpPr>
            <a:spLocks noGrp="1"/>
          </p:cNvSpPr>
          <p:nvPr>
            <p:ph type="dt" sz="half" idx="2"/>
          </p:nvPr>
        </p:nvSpPr>
        <p:spPr>
          <a:xfrm>
            <a:off x="838200" y="623631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AFD69-BAF2-4384-A558-21323CDD8176}" type="datetimeFigureOut">
              <a:rPr lang="de-DE" smtClean="0"/>
              <a:t>19.02.2021</a:t>
            </a:fld>
            <a:endParaRPr lang="de-DE"/>
          </a:p>
        </p:txBody>
      </p:sp>
      <p:sp>
        <p:nvSpPr>
          <p:cNvPr id="5" name="Fußzeilenplatzhalter 4">
            <a:extLst>
              <a:ext uri="{FF2B5EF4-FFF2-40B4-BE49-F238E27FC236}">
                <a16:creationId xmlns:a16="http://schemas.microsoft.com/office/drawing/2014/main" id="{298BBB8D-1FFD-48A5-92F3-F5DFDD04A145}"/>
              </a:ext>
            </a:extLst>
          </p:cNvPr>
          <p:cNvSpPr>
            <a:spLocks noGrp="1"/>
          </p:cNvSpPr>
          <p:nvPr>
            <p:ph type="ftr" sz="quarter" idx="3"/>
          </p:nvPr>
        </p:nvSpPr>
        <p:spPr>
          <a:xfrm>
            <a:off x="4038600" y="623631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dirty="0"/>
              <a:t>Audit 4</a:t>
            </a:r>
          </a:p>
        </p:txBody>
      </p:sp>
      <p:sp>
        <p:nvSpPr>
          <p:cNvPr id="6" name="Foliennummernplatzhalter 5">
            <a:extLst>
              <a:ext uri="{FF2B5EF4-FFF2-40B4-BE49-F238E27FC236}">
                <a16:creationId xmlns:a16="http://schemas.microsoft.com/office/drawing/2014/main" id="{DBFF2FBB-0B6A-430A-A289-B6056895C6DB}"/>
              </a:ext>
            </a:extLst>
          </p:cNvPr>
          <p:cNvSpPr>
            <a:spLocks noGrp="1"/>
          </p:cNvSpPr>
          <p:nvPr>
            <p:ph type="sldNum" sz="quarter" idx="4"/>
          </p:nvPr>
        </p:nvSpPr>
        <p:spPr>
          <a:xfrm>
            <a:off x="8610600" y="623631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15A343-B7A2-4DA7-8DF2-F4ED64A1B398}" type="slidenum">
              <a:rPr lang="de-DE" smtClean="0"/>
              <a:t>‹Nr.›</a:t>
            </a:fld>
            <a:endParaRPr lang="de-DE"/>
          </a:p>
        </p:txBody>
      </p:sp>
      <p:pic>
        <p:nvPicPr>
          <p:cNvPr id="7" name="Grafik 6">
            <a:extLst>
              <a:ext uri="{FF2B5EF4-FFF2-40B4-BE49-F238E27FC236}">
                <a16:creationId xmlns:a16="http://schemas.microsoft.com/office/drawing/2014/main" id="{23C1B4D5-E692-4EA4-8BA3-C230DFDFADD9}"/>
              </a:ext>
            </a:extLst>
          </p:cNvPr>
          <p:cNvPicPr>
            <a:picLocks noChangeAspect="1"/>
          </p:cNvPicPr>
          <p:nvPr userDrawn="1"/>
        </p:nvPicPr>
        <p:blipFill>
          <a:blip r:embed="rId13"/>
          <a:stretch>
            <a:fillRect/>
          </a:stretch>
        </p:blipFill>
        <p:spPr>
          <a:xfrm>
            <a:off x="0" y="6660795"/>
            <a:ext cx="12192000" cy="240067"/>
          </a:xfrm>
          <a:prstGeom prst="rect">
            <a:avLst/>
          </a:prstGeom>
        </p:spPr>
      </p:pic>
    </p:spTree>
    <p:extLst>
      <p:ext uri="{BB962C8B-B14F-4D97-AF65-F5344CB8AC3E}">
        <p14:creationId xmlns:p14="http://schemas.microsoft.com/office/powerpoint/2010/main" val="3789798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100" b="1" kern="1200">
          <a:solidFill>
            <a:srgbClr val="2B2B2B"/>
          </a:solidFill>
          <a:latin typeface="Roboto Slab" pitchFamily="2" charset="0"/>
          <a:ea typeface="Roboto Slab"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700" b="1" kern="1200">
          <a:solidFill>
            <a:srgbClr val="2B2B2B"/>
          </a:solidFill>
          <a:latin typeface="Roboto Slab" pitchFamily="2" charset="0"/>
          <a:ea typeface="Roboto Slab"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700" b="0" kern="1200">
          <a:solidFill>
            <a:srgbClr val="A1A1A1"/>
          </a:solidFill>
          <a:latin typeface="PT Sans" panose="020B0503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700" b="0" kern="1200">
          <a:solidFill>
            <a:schemeClr val="tx1"/>
          </a:solidFill>
          <a:latin typeface="PT Sans" panose="020B05030202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700" b="0" kern="1200">
          <a:solidFill>
            <a:schemeClr val="tx1"/>
          </a:solidFill>
          <a:latin typeface="PT Sans" panose="020B05030202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700" b="0" kern="1200">
          <a:solidFill>
            <a:schemeClr val="tx1"/>
          </a:solidFill>
          <a:latin typeface="PT Sans"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6343079-9EE9-4BB6-8953-4878153ACF92}"/>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55174675-2A8E-4EE9-8D1A-21270F5B32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0"/>
            <a:endParaRPr lang="de-DE" dirty="0"/>
          </a:p>
          <a:p>
            <a:pPr lvl="1"/>
            <a:r>
              <a:rPr lang="de-DE" dirty="0"/>
              <a:t>Zweite Ebene</a:t>
            </a:r>
          </a:p>
          <a:p>
            <a:pPr lvl="1"/>
            <a:endParaRPr lang="de-DE" dirty="0"/>
          </a:p>
          <a:p>
            <a:pPr lvl="1"/>
            <a:r>
              <a:rPr lang="de-DE" dirty="0"/>
              <a:t>Dritte Ebene</a:t>
            </a:r>
          </a:p>
          <a:p>
            <a:pPr lvl="1"/>
            <a:endParaRPr lang="de-DE" dirty="0"/>
          </a:p>
          <a:p>
            <a:pPr lvl="1"/>
            <a:r>
              <a:rPr lang="de-DE" dirty="0"/>
              <a:t>Vierte Ebene</a:t>
            </a:r>
          </a:p>
          <a:p>
            <a:pPr lvl="1"/>
            <a:endParaRPr lang="de-DE" dirty="0"/>
          </a:p>
          <a:p>
            <a:pPr lvl="1"/>
            <a:r>
              <a:rPr lang="de-DE" dirty="0"/>
              <a:t>Fünfte Ebene</a:t>
            </a:r>
          </a:p>
        </p:txBody>
      </p:sp>
      <p:sp>
        <p:nvSpPr>
          <p:cNvPr id="4" name="Datumsplatzhalter 3">
            <a:extLst>
              <a:ext uri="{FF2B5EF4-FFF2-40B4-BE49-F238E27FC236}">
                <a16:creationId xmlns:a16="http://schemas.microsoft.com/office/drawing/2014/main" id="{B37A188F-51CC-45C6-BCE1-B869618CC296}"/>
              </a:ext>
            </a:extLst>
          </p:cNvPr>
          <p:cNvSpPr>
            <a:spLocks noGrp="1"/>
          </p:cNvSpPr>
          <p:nvPr>
            <p:ph type="dt" sz="half" idx="2"/>
          </p:nvPr>
        </p:nvSpPr>
        <p:spPr>
          <a:xfrm>
            <a:off x="838200" y="623632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8AA275-3166-479C-B386-C93DB3595CB7}" type="datetime1">
              <a:rPr lang="de-DE" smtClean="0"/>
              <a:t>19.02.2021</a:t>
            </a:fld>
            <a:endParaRPr lang="de-DE"/>
          </a:p>
        </p:txBody>
      </p:sp>
      <p:sp>
        <p:nvSpPr>
          <p:cNvPr id="5" name="Fußzeilenplatzhalter 4">
            <a:extLst>
              <a:ext uri="{FF2B5EF4-FFF2-40B4-BE49-F238E27FC236}">
                <a16:creationId xmlns:a16="http://schemas.microsoft.com/office/drawing/2014/main" id="{298BBB8D-1FFD-48A5-92F3-F5DFDD04A145}"/>
              </a:ext>
            </a:extLst>
          </p:cNvPr>
          <p:cNvSpPr>
            <a:spLocks noGrp="1"/>
          </p:cNvSpPr>
          <p:nvPr>
            <p:ph type="ftr" sz="quarter" idx="3"/>
          </p:nvPr>
        </p:nvSpPr>
        <p:spPr>
          <a:xfrm>
            <a:off x="4038600" y="623632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dirty="0"/>
              <a:t>Audit 4</a:t>
            </a:r>
          </a:p>
        </p:txBody>
      </p:sp>
      <p:sp>
        <p:nvSpPr>
          <p:cNvPr id="6" name="Foliennummernplatzhalter 5">
            <a:extLst>
              <a:ext uri="{FF2B5EF4-FFF2-40B4-BE49-F238E27FC236}">
                <a16:creationId xmlns:a16="http://schemas.microsoft.com/office/drawing/2014/main" id="{DBFF2FBB-0B6A-430A-A289-B6056895C6DB}"/>
              </a:ext>
            </a:extLst>
          </p:cNvPr>
          <p:cNvSpPr>
            <a:spLocks noGrp="1"/>
          </p:cNvSpPr>
          <p:nvPr>
            <p:ph type="sldNum" sz="quarter" idx="4"/>
          </p:nvPr>
        </p:nvSpPr>
        <p:spPr>
          <a:xfrm>
            <a:off x="8610600" y="623632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de-DE" dirty="0"/>
              <a:t>1</a:t>
            </a:r>
          </a:p>
        </p:txBody>
      </p:sp>
      <p:pic>
        <p:nvPicPr>
          <p:cNvPr id="7" name="Grafik 6">
            <a:extLst>
              <a:ext uri="{FF2B5EF4-FFF2-40B4-BE49-F238E27FC236}">
                <a16:creationId xmlns:a16="http://schemas.microsoft.com/office/drawing/2014/main" id="{23C1B4D5-E692-4EA4-8BA3-C230DFDFADD9}"/>
              </a:ext>
            </a:extLst>
          </p:cNvPr>
          <p:cNvPicPr>
            <a:picLocks noChangeAspect="1"/>
          </p:cNvPicPr>
          <p:nvPr userDrawn="1"/>
        </p:nvPicPr>
        <p:blipFill>
          <a:blip r:embed="rId13"/>
          <a:stretch>
            <a:fillRect/>
          </a:stretch>
        </p:blipFill>
        <p:spPr>
          <a:xfrm>
            <a:off x="0" y="6660803"/>
            <a:ext cx="12192000" cy="240067"/>
          </a:xfrm>
          <a:prstGeom prst="rect">
            <a:avLst/>
          </a:prstGeom>
        </p:spPr>
      </p:pic>
    </p:spTree>
    <p:extLst>
      <p:ext uri="{BB962C8B-B14F-4D97-AF65-F5344CB8AC3E}">
        <p14:creationId xmlns:p14="http://schemas.microsoft.com/office/powerpoint/2010/main" val="31942178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332" rtl="0" eaLnBrk="1" latinLnBrk="0" hangingPunct="1">
        <a:lnSpc>
          <a:spcPct val="90000"/>
        </a:lnSpc>
        <a:spcBef>
          <a:spcPct val="0"/>
        </a:spcBef>
        <a:buNone/>
        <a:defRPr sz="2100" b="1" kern="1200">
          <a:solidFill>
            <a:srgbClr val="2B2B2B"/>
          </a:solidFill>
          <a:latin typeface="Roboto Slab" pitchFamily="2" charset="0"/>
          <a:ea typeface="Roboto Slab" pitchFamily="2" charset="0"/>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1700" b="1" kern="1200">
          <a:solidFill>
            <a:srgbClr val="2B2B2B"/>
          </a:solidFill>
          <a:latin typeface="Roboto Slab" pitchFamily="2" charset="0"/>
          <a:ea typeface="Roboto Slab" pitchFamily="2" charset="0"/>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1700" b="0" kern="1200">
          <a:solidFill>
            <a:srgbClr val="A1A1A1"/>
          </a:solidFill>
          <a:latin typeface="PT Sans" panose="020B0503020203020204" pitchFamily="34" charset="0"/>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1700" b="0" kern="1200">
          <a:solidFill>
            <a:schemeClr val="tx1"/>
          </a:solidFill>
          <a:latin typeface="PT Sans" panose="020B0503020203020204" pitchFamily="34" charset="0"/>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700" b="0" kern="1200">
          <a:solidFill>
            <a:schemeClr val="tx1"/>
          </a:solidFill>
          <a:latin typeface="PT Sans" panose="020B0503020203020204" pitchFamily="34" charset="0"/>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700" b="0" kern="1200">
          <a:solidFill>
            <a:schemeClr val="tx1"/>
          </a:solidFill>
          <a:latin typeface="PT Sans" panose="020B0503020203020204" pitchFamily="34" charset="0"/>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296F051-E41A-4E5D-B3CE-ED4EA46408BB}"/>
              </a:ext>
            </a:extLst>
          </p:cNvPr>
          <p:cNvPicPr>
            <a:picLocks noChangeAspect="1"/>
          </p:cNvPicPr>
          <p:nvPr/>
        </p:nvPicPr>
        <p:blipFill>
          <a:blip r:embed="rId3">
            <a:extLst>
              <a:ext uri="{28A0092B-C50C-407E-A947-70E740481C1C}">
                <a14:useLocalDpi xmlns:a14="http://schemas.microsoft.com/office/drawing/2010/main" val="0"/>
              </a:ext>
            </a:extLst>
          </a:blip>
          <a:srcRect l="7330" r="7330"/>
          <a:stretch/>
        </p:blipFill>
        <p:spPr>
          <a:xfrm>
            <a:off x="6355442" y="10"/>
            <a:ext cx="5836558" cy="5130404"/>
          </a:xfrm>
          <a:custGeom>
            <a:avLst/>
            <a:gdLst/>
            <a:ahLst/>
            <a:cxnLst/>
            <a:rect l="l" t="t" r="r" b="b"/>
            <a:pathLst>
              <a:path w="5836558" h="5130414">
                <a:moveTo>
                  <a:pt x="2376055" y="0"/>
                </a:moveTo>
                <a:lnTo>
                  <a:pt x="5836558" y="0"/>
                </a:lnTo>
                <a:lnTo>
                  <a:pt x="5836558" y="5130414"/>
                </a:lnTo>
                <a:lnTo>
                  <a:pt x="0" y="5130414"/>
                </a:lnTo>
                <a:close/>
              </a:path>
            </a:pathLst>
          </a:custGeom>
        </p:spPr>
      </p:pic>
      <p:sp>
        <p:nvSpPr>
          <p:cNvPr id="2" name="Titel 1">
            <a:extLst>
              <a:ext uri="{FF2B5EF4-FFF2-40B4-BE49-F238E27FC236}">
                <a16:creationId xmlns:a16="http://schemas.microsoft.com/office/drawing/2014/main" id="{A5C438A6-7BBF-48ED-B487-F51C193CCC0E}"/>
              </a:ext>
            </a:extLst>
          </p:cNvPr>
          <p:cNvSpPr>
            <a:spLocks noGrp="1"/>
          </p:cNvSpPr>
          <p:nvPr>
            <p:ph type="title"/>
          </p:nvPr>
        </p:nvSpPr>
        <p:spPr>
          <a:xfrm>
            <a:off x="841248" y="2233770"/>
            <a:ext cx="6270964" cy="2390459"/>
          </a:xfrm>
        </p:spPr>
        <p:txBody>
          <a:bodyPr vert="horz" lIns="91440" tIns="45720" rIns="91440" bIns="45720" rtlCol="0" anchor="b">
            <a:normAutofit/>
          </a:bodyPr>
          <a:lstStyle/>
          <a:p>
            <a:pPr defTabSz="914400"/>
            <a:r>
              <a:rPr lang="de-DE" sz="3200" dirty="0"/>
              <a:t>Audit 4 zu </a:t>
            </a:r>
            <a:r>
              <a:rPr lang="de-DE" sz="3200" dirty="0" err="1"/>
              <a:t>JetSet</a:t>
            </a:r>
            <a:r>
              <a:rPr lang="de-DE" sz="3200" dirty="0"/>
              <a:t> Food</a:t>
            </a:r>
            <a:endParaRPr lang="en-US" sz="3200" dirty="0">
              <a:solidFill>
                <a:schemeClr val="tx1"/>
              </a:solidFill>
            </a:endParaRPr>
          </a:p>
        </p:txBody>
      </p:sp>
      <p:sp>
        <p:nvSpPr>
          <p:cNvPr id="46" name="Freeform: Shape 39">
            <a:extLst>
              <a:ext uri="{FF2B5EF4-FFF2-40B4-BE49-F238E27FC236}">
                <a16:creationId xmlns:a16="http://schemas.microsoft.com/office/drawing/2014/main" id="{5EB73228-F09B-409F-9EC1-7E853C4F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840" y="5292509"/>
            <a:ext cx="6610160" cy="1565491"/>
          </a:xfrm>
          <a:custGeom>
            <a:avLst/>
            <a:gdLst>
              <a:gd name="connsiteX0" fmla="*/ 1186806 w 6610160"/>
              <a:gd name="connsiteY0" fmla="*/ 0 h 1565491"/>
              <a:gd name="connsiteX1" fmla="*/ 1692132 w 6610160"/>
              <a:gd name="connsiteY1" fmla="*/ 0 h 1565491"/>
              <a:gd name="connsiteX2" fmla="*/ 6104834 w 6610160"/>
              <a:gd name="connsiteY2" fmla="*/ 0 h 1565491"/>
              <a:gd name="connsiteX3" fmla="*/ 6610160 w 6610160"/>
              <a:gd name="connsiteY3" fmla="*/ 0 h 1565491"/>
              <a:gd name="connsiteX4" fmla="*/ 6610160 w 6610160"/>
              <a:gd name="connsiteY4" fmla="*/ 1565491 h 1565491"/>
              <a:gd name="connsiteX5" fmla="*/ 0 w 6610160"/>
              <a:gd name="connsiteY5" fmla="*/ 1565491 h 1565491"/>
              <a:gd name="connsiteX6" fmla="*/ 724290 w 6610160"/>
              <a:gd name="connsiteY6" fmla="*/ 1591 h 1565491"/>
              <a:gd name="connsiteX7" fmla="*/ 1186070 w 6610160"/>
              <a:gd name="connsiteY7"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0160" h="1565491">
                <a:moveTo>
                  <a:pt x="1186806" y="0"/>
                </a:moveTo>
                <a:lnTo>
                  <a:pt x="1692132" y="0"/>
                </a:lnTo>
                <a:lnTo>
                  <a:pt x="6104834" y="0"/>
                </a:lnTo>
                <a:lnTo>
                  <a:pt x="6610160" y="0"/>
                </a:lnTo>
                <a:lnTo>
                  <a:pt x="6610160" y="1565491"/>
                </a:lnTo>
                <a:lnTo>
                  <a:pt x="0" y="1565491"/>
                </a:lnTo>
                <a:lnTo>
                  <a:pt x="724290" y="1591"/>
                </a:lnTo>
                <a:lnTo>
                  <a:pt x="1186070" y="159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1">
            <a:extLst>
              <a:ext uri="{FF2B5EF4-FFF2-40B4-BE49-F238E27FC236}">
                <a16:creationId xmlns:a16="http://schemas.microsoft.com/office/drawing/2014/main" id="{3150A4AE-7BE7-480D-BD8C-3951E6479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510"/>
            <a:ext cx="6144370" cy="1565491"/>
          </a:xfrm>
          <a:custGeom>
            <a:avLst/>
            <a:gdLst>
              <a:gd name="connsiteX0" fmla="*/ 0 w 6144370"/>
              <a:gd name="connsiteY0" fmla="*/ 0 h 1565491"/>
              <a:gd name="connsiteX1" fmla="*/ 6144370 w 6144370"/>
              <a:gd name="connsiteY1" fmla="*/ 0 h 1565491"/>
              <a:gd name="connsiteX2" fmla="*/ 5419344 w 6144370"/>
              <a:gd name="connsiteY2" fmla="*/ 1565491 h 1565491"/>
              <a:gd name="connsiteX3" fmla="*/ 0 w 6144370"/>
              <a:gd name="connsiteY3" fmla="*/ 1565491 h 1565491"/>
            </a:gdLst>
            <a:ahLst/>
            <a:cxnLst>
              <a:cxn ang="0">
                <a:pos x="connsiteX0" y="connsiteY0"/>
              </a:cxn>
              <a:cxn ang="0">
                <a:pos x="connsiteX1" y="connsiteY1"/>
              </a:cxn>
              <a:cxn ang="0">
                <a:pos x="connsiteX2" y="connsiteY2"/>
              </a:cxn>
              <a:cxn ang="0">
                <a:pos x="connsiteX3" y="connsiteY3"/>
              </a:cxn>
            </a:cxnLst>
            <a:rect l="l" t="t" r="r" b="b"/>
            <a:pathLst>
              <a:path w="6144370" h="1565491">
                <a:moveTo>
                  <a:pt x="0" y="0"/>
                </a:moveTo>
                <a:lnTo>
                  <a:pt x="6144370" y="0"/>
                </a:lnTo>
                <a:lnTo>
                  <a:pt x="5419344" y="1565491"/>
                </a:lnTo>
                <a:lnTo>
                  <a:pt x="0" y="15654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ußzeilenplatzhalter 4">
            <a:extLst>
              <a:ext uri="{FF2B5EF4-FFF2-40B4-BE49-F238E27FC236}">
                <a16:creationId xmlns:a16="http://schemas.microsoft.com/office/drawing/2014/main" id="{F74F7D58-775B-48E2-9A4B-7B53BC42FF66}"/>
              </a:ext>
            </a:extLst>
          </p:cNvPr>
          <p:cNvSpPr>
            <a:spLocks noGrp="1"/>
          </p:cNvSpPr>
          <p:nvPr>
            <p:ph type="ftr" sz="quarter" idx="11"/>
          </p:nvPr>
        </p:nvSpPr>
        <p:spPr>
          <a:xfrm>
            <a:off x="7112212" y="6355080"/>
            <a:ext cx="4241588"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t>Audit 4</a:t>
            </a:r>
          </a:p>
        </p:txBody>
      </p:sp>
      <p:sp>
        <p:nvSpPr>
          <p:cNvPr id="9" name="Textfeld 8">
            <a:extLst>
              <a:ext uri="{FF2B5EF4-FFF2-40B4-BE49-F238E27FC236}">
                <a16:creationId xmlns:a16="http://schemas.microsoft.com/office/drawing/2014/main" id="{8595EE98-B1C1-4CC7-9919-C2466BA998C4}"/>
              </a:ext>
            </a:extLst>
          </p:cNvPr>
          <p:cNvSpPr txBox="1"/>
          <p:nvPr/>
        </p:nvSpPr>
        <p:spPr>
          <a:xfrm>
            <a:off x="841248" y="4565130"/>
            <a:ext cx="6096000" cy="646331"/>
          </a:xfrm>
          <a:prstGeom prst="rect">
            <a:avLst/>
          </a:prstGeom>
          <a:noFill/>
        </p:spPr>
        <p:txBody>
          <a:bodyPr wrap="square">
            <a:spAutoFit/>
          </a:bodyPr>
          <a:lstStyle/>
          <a:p>
            <a:r>
              <a:rPr lang="de-DE" dirty="0"/>
              <a:t>Entwicklungsprojekt WS2020/21 </a:t>
            </a:r>
          </a:p>
          <a:p>
            <a:endParaRPr lang="de-DE" dirty="0"/>
          </a:p>
        </p:txBody>
      </p:sp>
      <p:sp>
        <p:nvSpPr>
          <p:cNvPr id="10" name="Textfeld 9">
            <a:extLst>
              <a:ext uri="{FF2B5EF4-FFF2-40B4-BE49-F238E27FC236}">
                <a16:creationId xmlns:a16="http://schemas.microsoft.com/office/drawing/2014/main" id="{1CB63367-511B-4085-9FA3-6B75ED38EE4B}"/>
              </a:ext>
            </a:extLst>
          </p:cNvPr>
          <p:cNvSpPr txBox="1"/>
          <p:nvPr/>
        </p:nvSpPr>
        <p:spPr>
          <a:xfrm>
            <a:off x="838200" y="6119334"/>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F5CF0E-4934-471A-8D4E-00D00BC470D6}" type="datetime1">
              <a:rPr kumimoji="0" lang="de-DE"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19.02.2021</a:t>
            </a:fld>
            <a:endParaRPr kumimoji="0" lang="de-DE"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Textfeld 11">
            <a:extLst>
              <a:ext uri="{FF2B5EF4-FFF2-40B4-BE49-F238E27FC236}">
                <a16:creationId xmlns:a16="http://schemas.microsoft.com/office/drawing/2014/main" id="{0E135BC1-0FF0-4B06-83FF-C72789E75F3B}"/>
              </a:ext>
            </a:extLst>
          </p:cNvPr>
          <p:cNvSpPr txBox="1"/>
          <p:nvPr/>
        </p:nvSpPr>
        <p:spPr>
          <a:xfrm>
            <a:off x="818842" y="5490479"/>
            <a:ext cx="6096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prstClr val="black"/>
                </a:solidFill>
                <a:effectLst/>
                <a:uLnTx/>
                <a:uFillTx/>
                <a:latin typeface="PT Sans" panose="020B0503020203020204" pitchFamily="34" charset="0"/>
                <a:ea typeface="+mn-ea"/>
                <a:cs typeface="+mn-cs"/>
              </a:rPr>
              <a:t>Sophia Johannsen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prstClr val="black"/>
                </a:solidFill>
                <a:effectLst/>
                <a:uLnTx/>
                <a:uFillTx/>
                <a:latin typeface="PT Sans" panose="020B0503020203020204" pitchFamily="34" charset="0"/>
                <a:ea typeface="+mn-ea"/>
                <a:cs typeface="+mn-cs"/>
              </a:rPr>
              <a:t>Markus Mohr-Dama</a:t>
            </a:r>
          </a:p>
        </p:txBody>
      </p:sp>
    </p:spTree>
    <p:extLst>
      <p:ext uri="{BB962C8B-B14F-4D97-AF65-F5344CB8AC3E}">
        <p14:creationId xmlns:p14="http://schemas.microsoft.com/office/powerpoint/2010/main" val="2837962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BE293-6E25-4D0B-8B16-7AD8404194A0}"/>
              </a:ext>
            </a:extLst>
          </p:cNvPr>
          <p:cNvSpPr>
            <a:spLocks noGrp="1"/>
          </p:cNvSpPr>
          <p:nvPr>
            <p:ph type="title"/>
          </p:nvPr>
        </p:nvSpPr>
        <p:spPr/>
        <p:txBody>
          <a:bodyPr/>
          <a:lstStyle/>
          <a:p>
            <a:r>
              <a:rPr lang="de-DE" dirty="0"/>
              <a:t>Codebeispiele – Interaktion mit der Datenbank</a:t>
            </a:r>
          </a:p>
        </p:txBody>
      </p:sp>
      <p:sp>
        <p:nvSpPr>
          <p:cNvPr id="5" name="Rectangle 1">
            <a:extLst>
              <a:ext uri="{FF2B5EF4-FFF2-40B4-BE49-F238E27FC236}">
                <a16:creationId xmlns:a16="http://schemas.microsoft.com/office/drawing/2014/main" id="{414E5DA1-3C64-49B4-A9BD-25AACFEE3528}"/>
              </a:ext>
            </a:extLst>
          </p:cNvPr>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suspend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fun</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getOrigin</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origins</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List&lt;String&gt;): Pair&lt;List&lt;Country&gt;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List&lt;String&gt;&gt;? =</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try</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var</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regional = </a:t>
            </a:r>
            <a:r>
              <a:rPr kumimoji="0" lang="de-DE" altLang="de-DE" sz="1400" b="0" i="1"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listOf</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&lt;String&gt;()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//Überprüft, ob Anbauarten in der Origins Liste vorhanden sind</a:t>
            </a:r>
            <a:b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if</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origins.contains</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"DEU"</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regional =</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origins.</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fold</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listOf</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acc</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cur</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-&gt;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if</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ProduceUtil.</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farmingMethod</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.contains</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cur.</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toLowerCase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acc</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cur.</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toLowerCase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else</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acc</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val</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countryStrings</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makeQuery</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origins</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mittelpunkt</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map</a:t>
            </a:r>
            <a:r>
              <a:rPr kumimoji="0" lang="de-DE" altLang="de-DE" sz="1400" b="0" i="1" u="none" strike="noStrike" cap="none" normalizeH="0" baseline="0" dirty="0">
                <a:ln>
                  <a:noFill/>
                </a:ln>
                <a:solidFill>
                  <a:srgbClr val="FFC66D"/>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GlobalScope.</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async</a:t>
            </a:r>
            <a:r>
              <a:rPr kumimoji="0" lang="de-DE" altLang="de-DE" sz="1400" b="0" i="1" u="none" strike="noStrike" cap="none" normalizeH="0" baseline="0" dirty="0">
                <a:ln>
                  <a:noFill/>
                </a:ln>
                <a:solidFill>
                  <a:srgbClr val="FFC66D"/>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callDatabase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1"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await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val</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curCountries</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countryStrings.</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map</a:t>
            </a:r>
            <a:r>
              <a:rPr kumimoji="0" lang="de-DE" altLang="de-DE" sz="1400" b="0" i="1" u="none" strike="noStrike" cap="none" normalizeH="0" baseline="0" dirty="0">
                <a:ln>
                  <a:noFill/>
                </a:ln>
                <a:solidFill>
                  <a:srgbClr val="FFC66D"/>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processResponse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1"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ProduceUtil.</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countryType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as</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Center).</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mittelpunkt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Pair(</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curCountries</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regional)</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catch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(e: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Exception</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Log.e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"API"</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"Country Query </a:t>
            </a:r>
            <a:r>
              <a:rPr kumimoji="0" lang="de-DE" altLang="de-DE" sz="14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failed</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e)</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null</a:t>
            </a:r>
            <a:b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de-DE" altLang="de-DE"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9214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189622-5447-4DA9-A2CD-408980EF7A8B}"/>
              </a:ext>
            </a:extLst>
          </p:cNvPr>
          <p:cNvSpPr>
            <a:spLocks noGrp="1"/>
          </p:cNvSpPr>
          <p:nvPr>
            <p:ph type="title"/>
          </p:nvPr>
        </p:nvSpPr>
        <p:spPr/>
        <p:txBody>
          <a:bodyPr/>
          <a:lstStyle/>
          <a:p>
            <a:r>
              <a:rPr lang="de-DE" dirty="0"/>
              <a:t>Erzeugung neuer </a:t>
            </a:r>
            <a:r>
              <a:rPr lang="de-DE" dirty="0" err="1"/>
              <a:t>Markericons</a:t>
            </a:r>
            <a:endParaRPr lang="de-DE" dirty="0"/>
          </a:p>
        </p:txBody>
      </p:sp>
      <p:sp>
        <p:nvSpPr>
          <p:cNvPr id="7" name="Rectangle 1">
            <a:extLst>
              <a:ext uri="{FF2B5EF4-FFF2-40B4-BE49-F238E27FC236}">
                <a16:creationId xmlns:a16="http://schemas.microsoft.com/office/drawing/2014/main" id="{3F8AE720-73DA-4254-AAAB-A1DECB8D156D}"/>
              </a:ext>
            </a:extLst>
          </p:cNvPr>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private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fun</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vectorToBitmap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BBB529"/>
                </a:solidFill>
                <a:effectLst/>
                <a:latin typeface="Courier New" panose="02070309020205020404" pitchFamily="49" charset="0"/>
                <a:cs typeface="Courier New" panose="02070309020205020404" pitchFamily="49" charset="0"/>
              </a:rPr>
              <a:t>@DrawableRes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id</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context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Context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scaling</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de-DE" altLang="de-DE"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br>
              <a:rPr kumimoji="0" lang="de-DE" altLang="de-DE"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BitmapDescriptor</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val</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vectorDrawable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Drawable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ResourcesCompat.getDrawable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context.</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resources</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id</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null</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if</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vectorDrawable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null</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Log.e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Markericon</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Resource</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not </a:t>
            </a:r>
            <a:r>
              <a:rPr kumimoji="0" lang="de-DE" altLang="de-DE" sz="14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found</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return</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BitmapDescriptorFactory.defaultMarker</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val</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bitmap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Bitmap.createBitmap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vectorDrawable.</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intrinsicWidth</a:t>
            </a:r>
            <a:r>
              <a:rPr kumimoji="0" lang="de-DE" altLang="de-DE" sz="1400" b="0" i="1"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scaling</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vectorDrawable.</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intrinsicHeight</a:t>
            </a:r>
            <a:r>
              <a:rPr kumimoji="0" lang="de-DE" altLang="de-DE" sz="1400" b="0" i="1"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scaling</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Bitmap.Config.</a:t>
            </a:r>
            <a:r>
              <a:rPr kumimoji="0" lang="de-DE" altLang="de-DE" sz="1400" b="0" i="0"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ARGB_8888</a:t>
            </a:r>
            <a:br>
              <a:rPr kumimoji="0" lang="de-DE" altLang="de-DE" sz="1400" b="0" i="0"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val</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canvas</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Canvas(</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bitmap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vectorDrawable.setBounds</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canvas.</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width</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canvas.</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height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vectorDrawable.draw</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canvas</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return</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BitmapDescriptorFactory.fromBitmap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bitmap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de-DE" altLang="de-DE"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997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D0B570-3ED6-4498-BCA7-876C2B26236F}"/>
              </a:ext>
            </a:extLst>
          </p:cNvPr>
          <p:cNvSpPr>
            <a:spLocks noGrp="1"/>
          </p:cNvSpPr>
          <p:nvPr>
            <p:ph type="title"/>
          </p:nvPr>
        </p:nvSpPr>
        <p:spPr/>
        <p:txBody>
          <a:bodyPr/>
          <a:lstStyle/>
          <a:p>
            <a:r>
              <a:rPr lang="de-DE" dirty="0"/>
              <a:t>Interaktion mit der Karte</a:t>
            </a:r>
          </a:p>
        </p:txBody>
      </p:sp>
      <p:sp>
        <p:nvSpPr>
          <p:cNvPr id="7" name="Rectangle 3">
            <a:extLst>
              <a:ext uri="{FF2B5EF4-FFF2-40B4-BE49-F238E27FC236}">
                <a16:creationId xmlns:a16="http://schemas.microsoft.com/office/drawing/2014/main" id="{4E4EFA50-1AB9-47CF-B76A-1C4E50567AC9}"/>
              </a:ext>
            </a:extLst>
          </p:cNvPr>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fun</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addOriginClustered</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GoogleMap</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name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String=</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"Deutschland"</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position</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LatLng</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germany</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flaeche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germanyArea</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context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Context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markerManager</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MarkerManager</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polylineManager</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PolylineManager</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map.addMarker</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MarkerOptions</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position</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position</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.title(</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name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icon</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vectorToBitmap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R.drawable.</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ic_pinhomedark</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context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val</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layerGermany</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GeoJsonLayer</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map</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flaeche</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context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markerManager</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PolygonManager</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polylineManager</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GroundOverlayManager</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layerGermany.</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defaultPolygonStyle</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strokeWidth</a:t>
            </a:r>
            <a:r>
              <a:rPr kumimoji="0" lang="de-DE" altLang="de-DE" sz="1400" b="0" i="1"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0.0f</a:t>
            </a:r>
            <a:br>
              <a:rPr kumimoji="0" lang="de-DE" altLang="de-DE"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layerGermany.</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defaultPolygonStyle</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fillColor</a:t>
            </a:r>
            <a:r>
              <a:rPr kumimoji="0" lang="de-DE" altLang="de-DE" sz="1400" b="0" i="1"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Color.</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LTGRAY</a:t>
            </a:r>
            <a:br>
              <a:rPr kumimoji="0" lang="de-DE" altLang="de-DE" sz="1400" b="0" i="1"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br>
            <a:r>
              <a:rPr kumimoji="0" lang="de-DE" altLang="de-DE" sz="1400" b="0" i="1"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layerGermany.addLayerToMap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867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7EB1BE-A5FD-4DAA-996B-6812F6119386}"/>
              </a:ext>
            </a:extLst>
          </p:cNvPr>
          <p:cNvSpPr>
            <a:spLocks noGrp="1"/>
          </p:cNvSpPr>
          <p:nvPr>
            <p:ph type="title"/>
          </p:nvPr>
        </p:nvSpPr>
        <p:spPr/>
        <p:txBody>
          <a:bodyPr/>
          <a:lstStyle/>
          <a:p>
            <a:r>
              <a:rPr lang="de-DE" dirty="0"/>
              <a:t>Interaktion mit dem Nutzer</a:t>
            </a:r>
          </a:p>
        </p:txBody>
      </p:sp>
      <p:sp>
        <p:nvSpPr>
          <p:cNvPr id="4" name="Rectangle 1">
            <a:extLst>
              <a:ext uri="{FF2B5EF4-FFF2-40B4-BE49-F238E27FC236}">
                <a16:creationId xmlns:a16="http://schemas.microsoft.com/office/drawing/2014/main" id="{2D307553-8F0A-4E6C-AEC6-D4337B767479}"/>
              </a:ext>
            </a:extLst>
          </p:cNvPr>
          <p:cNvSpPr>
            <a:spLocks noGrp="1" noChangeArrowheads="1"/>
          </p:cNvSpPr>
          <p:nvPr>
            <p:ph idx="1"/>
          </p:nvPr>
        </p:nvSpPr>
        <p:spPr bwMode="auto">
          <a:xfrm>
            <a:off x="838200" y="2016135"/>
            <a:ext cx="1051560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button</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.setOnClickListener</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if</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produceInput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text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toString</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isEmpty</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produceInput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error</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"Bitte gib eine Obst oder Gemüsesorte ein"</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else</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if</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produceList.</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map</a:t>
            </a:r>
            <a:r>
              <a:rPr kumimoji="0" lang="de-DE" altLang="de-DE" sz="1400" b="0" i="1" u="none" strike="noStrike" cap="none" normalizeH="0" baseline="0" dirty="0">
                <a:ln>
                  <a:noFill/>
                </a:ln>
                <a:solidFill>
                  <a:srgbClr val="FFC66D"/>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toLowerCase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1"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contains</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produceInput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text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toString</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toLowerCase</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lang="de-DE" altLang="de-DE" sz="1400" b="0" dirty="0">
                <a:solidFill>
                  <a:srgbClr val="A9B7C6"/>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400" b="0" dirty="0">
                <a:solidFill>
                  <a:srgbClr val="A9B7C6"/>
                </a:solidFill>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produceInput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error</a:t>
            </a:r>
            <a:r>
              <a:rPr kumimoji="0" lang="de-DE" altLang="de-DE" sz="1400" b="0" i="1"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"Dieses Obst oder Gemüse wird leider noch nicht unterstützt!“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textView</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text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getString</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400" b="0" dirty="0">
                <a:solidFill>
                  <a:srgbClr val="A9B7C6"/>
                </a:solidFill>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R.string.</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produceListe</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ProduceUtil.</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makeString</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produceList</a:t>
            </a:r>
            <a:r>
              <a:rPr lang="de-DE" altLang="de-DE" sz="1400" b="0" dirty="0">
                <a:solidFill>
                  <a:srgbClr val="CC7832"/>
                </a:solidFill>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\n</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null</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400" b="0" dirty="0">
                <a:solidFill>
                  <a:srgbClr val="A9B7C6"/>
                </a:solidFill>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lang="de-DE" altLang="de-DE" sz="1400" b="0" dirty="0">
              <a:solidFill>
                <a:srgbClr val="A9B7C6"/>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textView</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visibility</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View.</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VISIBLE</a:t>
            </a:r>
            <a:endParaRPr kumimoji="0" lang="de-DE" altLang="de-DE" sz="1400" b="0" i="1" u="none" strike="noStrike" cap="none" normalizeH="0" baseline="0" dirty="0">
              <a:ln>
                <a:noFill/>
              </a:ln>
              <a:solidFill>
                <a:srgbClr val="9876AA"/>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400" b="0" i="1"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br>
            <a:r>
              <a:rPr kumimoji="0" lang="de-DE" altLang="de-DE" sz="1400" b="0" i="1"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else</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de-DE" altLang="de-DE" sz="1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startActivity</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Intent</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this</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PrototypeMap</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class</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java</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400" b="0" dirty="0">
                <a:solidFill>
                  <a:srgbClr val="A9B7C6"/>
                </a:solidFill>
                <a:latin typeface="Courier New" panose="02070309020205020404" pitchFamily="49" charset="0"/>
                <a:cs typeface="Courier New" panose="02070309020205020404" pitchFamily="49" charset="0"/>
              </a:rPr>
              <a:t>	</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putExtra</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input</a:t>
            </a:r>
            <a:r>
              <a:rPr kumimoji="0" lang="de-DE" altLang="de-DE" sz="14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de-DE" altLang="de-DE" sz="1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de-DE" altLang="de-DE" sz="14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produceInput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text</a:t>
            </a:r>
            <a:r>
              <a:rPr kumimoji="0" lang="de-DE" altLang="de-DE" sz="1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t>
            </a:r>
            <a:r>
              <a:rPr kumimoji="0" lang="de-DE" altLang="de-DE" sz="1400" b="0" i="1"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toString</a:t>
            </a:r>
            <a:r>
              <a:rPr kumimoji="0" lang="de-DE" altLang="de-DE" sz="1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de-DE" altLang="de-DE"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893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86A361-74D0-48E5-86BE-E7B51212E80B}"/>
              </a:ext>
            </a:extLst>
          </p:cNvPr>
          <p:cNvSpPr>
            <a:spLocks noGrp="1"/>
          </p:cNvSpPr>
          <p:nvPr>
            <p:ph type="title"/>
          </p:nvPr>
        </p:nvSpPr>
        <p:spPr>
          <a:xfrm>
            <a:off x="838200" y="0"/>
            <a:ext cx="10515600" cy="1325563"/>
          </a:xfrm>
        </p:spPr>
        <p:txBody>
          <a:bodyPr/>
          <a:lstStyle/>
          <a:p>
            <a:r>
              <a:rPr lang="de-DE" dirty="0" err="1"/>
              <a:t>Userjourney</a:t>
            </a:r>
            <a:endParaRPr lang="de-DE" dirty="0"/>
          </a:p>
        </p:txBody>
      </p:sp>
      <p:pic>
        <p:nvPicPr>
          <p:cNvPr id="5" name="Inhaltsplatzhalter 4">
            <a:extLst>
              <a:ext uri="{FF2B5EF4-FFF2-40B4-BE49-F238E27FC236}">
                <a16:creationId xmlns:a16="http://schemas.microsoft.com/office/drawing/2014/main" id="{C92585CA-BD1F-42D2-B31D-5F92AE4BCC68}"/>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38200" y="944240"/>
            <a:ext cx="10034588" cy="5300662"/>
          </a:xfrm>
        </p:spPr>
      </p:pic>
    </p:spTree>
    <p:extLst>
      <p:ext uri="{BB962C8B-B14F-4D97-AF65-F5344CB8AC3E}">
        <p14:creationId xmlns:p14="http://schemas.microsoft.com/office/powerpoint/2010/main" val="399507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AF8586-0B9B-42C3-8C7D-90CAAB30F851}"/>
              </a:ext>
            </a:extLst>
          </p:cNvPr>
          <p:cNvSpPr>
            <a:spLocks noGrp="1"/>
          </p:cNvSpPr>
          <p:nvPr>
            <p:ph type="title"/>
          </p:nvPr>
        </p:nvSpPr>
        <p:spPr/>
        <p:txBody>
          <a:bodyPr/>
          <a:lstStyle/>
          <a:p>
            <a:r>
              <a:rPr lang="de-DE" dirty="0"/>
              <a:t>Glossar</a:t>
            </a:r>
          </a:p>
        </p:txBody>
      </p:sp>
      <p:sp>
        <p:nvSpPr>
          <p:cNvPr id="3" name="Inhaltsplatzhalter 2">
            <a:extLst>
              <a:ext uri="{FF2B5EF4-FFF2-40B4-BE49-F238E27FC236}">
                <a16:creationId xmlns:a16="http://schemas.microsoft.com/office/drawing/2014/main" id="{3A6F0BF7-1532-44A9-A0E8-CD598D494B00}"/>
              </a:ext>
            </a:extLst>
          </p:cNvPr>
          <p:cNvSpPr>
            <a:spLocks noGrp="1"/>
          </p:cNvSpPr>
          <p:nvPr>
            <p:ph idx="1"/>
          </p:nvPr>
        </p:nvSpPr>
        <p:spPr/>
        <p:txBody>
          <a:bodyPr/>
          <a:lstStyle/>
          <a:p>
            <a:r>
              <a:rPr lang="de-DE" dirty="0"/>
              <a:t>Nachhaltigkeit</a:t>
            </a:r>
            <a:br>
              <a:rPr lang="de-DE" dirty="0"/>
            </a:br>
            <a:endParaRPr lang="de-DE" dirty="0"/>
          </a:p>
          <a:p>
            <a:pPr lvl="1"/>
            <a:r>
              <a:rPr lang="de-DE" dirty="0"/>
              <a:t>Ökologische</a:t>
            </a:r>
          </a:p>
          <a:p>
            <a:pPr lvl="1"/>
            <a:r>
              <a:rPr lang="de-DE" dirty="0"/>
              <a:t>Ökonomische</a:t>
            </a:r>
          </a:p>
          <a:p>
            <a:pPr lvl="1"/>
            <a:r>
              <a:rPr lang="de-DE" dirty="0"/>
              <a:t>Soziale</a:t>
            </a:r>
          </a:p>
          <a:p>
            <a:pPr lvl="1"/>
            <a:endParaRPr lang="de-DE" dirty="0"/>
          </a:p>
          <a:p>
            <a:pPr lvl="1"/>
            <a:endParaRPr lang="de-DE" dirty="0"/>
          </a:p>
          <a:p>
            <a:pPr lvl="1"/>
            <a:endParaRPr lang="de-DE" dirty="0"/>
          </a:p>
          <a:p>
            <a:r>
              <a:rPr lang="de-DE" dirty="0"/>
              <a:t>Anbaumethoden</a:t>
            </a:r>
          </a:p>
          <a:p>
            <a:pPr lvl="1"/>
            <a:endParaRPr lang="de-DE" dirty="0"/>
          </a:p>
          <a:p>
            <a:pPr lvl="1"/>
            <a:endParaRPr lang="de-DE" dirty="0"/>
          </a:p>
        </p:txBody>
      </p:sp>
      <p:sp>
        <p:nvSpPr>
          <p:cNvPr id="4" name="Datumsplatzhalter 3">
            <a:extLst>
              <a:ext uri="{FF2B5EF4-FFF2-40B4-BE49-F238E27FC236}">
                <a16:creationId xmlns:a16="http://schemas.microsoft.com/office/drawing/2014/main" id="{DD991AEC-9DEC-4512-B53C-3BEB154CC0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EC0329-65E0-469D-A4EB-F2F9C75E6974}" type="datetime1">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19.02.2021</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ußzeilenplatzhalter 4">
            <a:extLst>
              <a:ext uri="{FF2B5EF4-FFF2-40B4-BE49-F238E27FC236}">
                <a16:creationId xmlns:a16="http://schemas.microsoft.com/office/drawing/2014/main" id="{A52CA6FD-FBDD-4917-BA26-7FC8615113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Audit 4</a:t>
            </a:r>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liennummernplatzhalter 5">
            <a:extLst>
              <a:ext uri="{FF2B5EF4-FFF2-40B4-BE49-F238E27FC236}">
                <a16:creationId xmlns:a16="http://schemas.microsoft.com/office/drawing/2014/main" id="{55C4298E-E834-462F-BE7C-48908753C3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15A343-B7A2-4DA7-8DF2-F4ED64A1B398}"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 name="Grafik 9" descr="Ein Bild, das Text enthält.&#10;&#10;Automatisch generierte Beschreibung">
            <a:extLst>
              <a:ext uri="{FF2B5EF4-FFF2-40B4-BE49-F238E27FC236}">
                <a16:creationId xmlns:a16="http://schemas.microsoft.com/office/drawing/2014/main" id="{B5ACE3A4-C4B4-4D5C-B8CC-028AD8E34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338" y="1099299"/>
            <a:ext cx="3791128" cy="4341865"/>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2ACD85C8-BA2F-4BE5-A635-62162B241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4495897"/>
            <a:ext cx="3500005" cy="1679437"/>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09986D6B-3219-46CA-8189-D079A75739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466113"/>
            <a:ext cx="2780800" cy="1325562"/>
          </a:xfrm>
          <a:prstGeom prst="rect">
            <a:avLst/>
          </a:prstGeom>
        </p:spPr>
      </p:pic>
      <p:sp>
        <p:nvSpPr>
          <p:cNvPr id="15" name="Geschweifte Klammer links 14">
            <a:extLst>
              <a:ext uri="{FF2B5EF4-FFF2-40B4-BE49-F238E27FC236}">
                <a16:creationId xmlns:a16="http://schemas.microsoft.com/office/drawing/2014/main" id="{A8AE0002-01F2-48E0-B3A5-BCA94D47EE3D}"/>
              </a:ext>
            </a:extLst>
          </p:cNvPr>
          <p:cNvSpPr/>
          <p:nvPr/>
        </p:nvSpPr>
        <p:spPr>
          <a:xfrm>
            <a:off x="3052345" y="1600200"/>
            <a:ext cx="771196" cy="4481241"/>
          </a:xfrm>
          <a:prstGeom prst="leftBrace">
            <a:avLst>
              <a:gd name="adj1" fmla="val 114686"/>
              <a:gd name="adj2" fmla="val 61858"/>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585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0FB61-83D8-4D9F-B973-D796D0E7DA28}"/>
              </a:ext>
            </a:extLst>
          </p:cNvPr>
          <p:cNvSpPr>
            <a:spLocks noGrp="1"/>
          </p:cNvSpPr>
          <p:nvPr>
            <p:ph type="title"/>
          </p:nvPr>
        </p:nvSpPr>
        <p:spPr/>
        <p:txBody>
          <a:bodyPr/>
          <a:lstStyle/>
          <a:p>
            <a:r>
              <a:rPr lang="de-DE" dirty="0"/>
              <a:t>Zukunftsvision für das Projekt</a:t>
            </a:r>
          </a:p>
        </p:txBody>
      </p:sp>
      <p:sp>
        <p:nvSpPr>
          <p:cNvPr id="3" name="Inhaltsplatzhalter 2">
            <a:extLst>
              <a:ext uri="{FF2B5EF4-FFF2-40B4-BE49-F238E27FC236}">
                <a16:creationId xmlns:a16="http://schemas.microsoft.com/office/drawing/2014/main" id="{2743C0A9-E1BE-4A04-AF7B-69F6A32AC545}"/>
              </a:ext>
            </a:extLst>
          </p:cNvPr>
          <p:cNvSpPr>
            <a:spLocks noGrp="1"/>
          </p:cNvSpPr>
          <p:nvPr>
            <p:ph idx="1"/>
          </p:nvPr>
        </p:nvSpPr>
        <p:spPr/>
        <p:txBody>
          <a:bodyPr>
            <a:normAutofit/>
          </a:bodyPr>
          <a:lstStyle/>
          <a:p>
            <a:r>
              <a:rPr lang="de-DE" dirty="0"/>
              <a:t>Datenbank um Inhalte erweitern</a:t>
            </a:r>
          </a:p>
          <a:p>
            <a:endParaRPr lang="de-DE" dirty="0"/>
          </a:p>
          <a:p>
            <a:r>
              <a:rPr lang="de-DE" dirty="0"/>
              <a:t>Neue Funktionen hinzufügen</a:t>
            </a:r>
          </a:p>
          <a:p>
            <a:pPr lvl="1"/>
            <a:endParaRPr lang="de-DE" dirty="0"/>
          </a:p>
          <a:p>
            <a:pPr lvl="1"/>
            <a:r>
              <a:rPr lang="de-DE" dirty="0"/>
              <a:t>Saison von Obst und Gemüse in Deutschland</a:t>
            </a:r>
          </a:p>
          <a:p>
            <a:pPr lvl="1"/>
            <a:r>
              <a:rPr lang="de-DE" dirty="0"/>
              <a:t>Filtern nach Herkunftsentfernung</a:t>
            </a:r>
          </a:p>
          <a:p>
            <a:pPr lvl="1"/>
            <a:r>
              <a:rPr lang="de-DE" dirty="0"/>
              <a:t>Hinzufügen eines Blogs oder Lexikon </a:t>
            </a:r>
          </a:p>
          <a:p>
            <a:pPr lvl="1"/>
            <a:endParaRPr lang="de-DE" dirty="0"/>
          </a:p>
          <a:p>
            <a:r>
              <a:rPr lang="de-DE" dirty="0"/>
              <a:t>Transport mit einbeziehen: Transportmittel, Besonderheiten beim Transport</a:t>
            </a:r>
          </a:p>
          <a:p>
            <a:endParaRPr lang="de-DE" dirty="0"/>
          </a:p>
          <a:p>
            <a:r>
              <a:rPr lang="de-DE" dirty="0"/>
              <a:t>Erweitertes App Angebot -&gt; Web App, iOS</a:t>
            </a:r>
          </a:p>
          <a:p>
            <a:endParaRPr lang="de-DE" dirty="0"/>
          </a:p>
          <a:p>
            <a:r>
              <a:rPr lang="de-DE" dirty="0"/>
              <a:t>Monetarisierung-Strategie bei weiterem Wachstum?</a:t>
            </a:r>
          </a:p>
          <a:p>
            <a:pPr marL="0" indent="0">
              <a:buNone/>
            </a:pPr>
            <a:endParaRPr lang="de-DE" dirty="0"/>
          </a:p>
        </p:txBody>
      </p:sp>
      <p:sp>
        <p:nvSpPr>
          <p:cNvPr id="4" name="Datumsplatzhalter 3">
            <a:extLst>
              <a:ext uri="{FF2B5EF4-FFF2-40B4-BE49-F238E27FC236}">
                <a16:creationId xmlns:a16="http://schemas.microsoft.com/office/drawing/2014/main" id="{BD697526-C589-446A-B1BB-64A887335CD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EC0329-65E0-469D-A4EB-F2F9C75E6974}" type="datetime1">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19.02.2021</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ußzeilenplatzhalter 4">
            <a:extLst>
              <a:ext uri="{FF2B5EF4-FFF2-40B4-BE49-F238E27FC236}">
                <a16:creationId xmlns:a16="http://schemas.microsoft.com/office/drawing/2014/main" id="{B4D4D381-A9F8-4A98-9E27-0CA25BEC6D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Audit 4</a:t>
            </a:r>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liennummernplatzhalter 5">
            <a:extLst>
              <a:ext uri="{FF2B5EF4-FFF2-40B4-BE49-F238E27FC236}">
                <a16:creationId xmlns:a16="http://schemas.microsoft.com/office/drawing/2014/main" id="{5FD23B80-2991-45BA-9D85-E84019F3F7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15A343-B7A2-4DA7-8DF2-F4ED64A1B398}"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380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296F051-E41A-4E5D-B3CE-ED4EA46408BB}"/>
              </a:ext>
            </a:extLst>
          </p:cNvPr>
          <p:cNvPicPr>
            <a:picLocks noChangeAspect="1"/>
          </p:cNvPicPr>
          <p:nvPr/>
        </p:nvPicPr>
        <p:blipFill rotWithShape="1">
          <a:blip r:embed="rId3">
            <a:extLst>
              <a:ext uri="{28A0092B-C50C-407E-A947-70E740481C1C}">
                <a14:useLocalDpi xmlns:a14="http://schemas.microsoft.com/office/drawing/2010/main" val="0"/>
              </a:ext>
            </a:extLst>
          </a:blip>
          <a:srcRect l="16809" t="470" r="14255" b="9331"/>
          <a:stretch/>
        </p:blipFill>
        <p:spPr>
          <a:xfrm>
            <a:off x="6355442" y="24310"/>
            <a:ext cx="5832000" cy="5130404"/>
          </a:xfrm>
          <a:custGeom>
            <a:avLst/>
            <a:gdLst/>
            <a:ahLst/>
            <a:cxnLst/>
            <a:rect l="l" t="t" r="r" b="b"/>
            <a:pathLst>
              <a:path w="5836558" h="5130414">
                <a:moveTo>
                  <a:pt x="2376055" y="0"/>
                </a:moveTo>
                <a:lnTo>
                  <a:pt x="5836558" y="0"/>
                </a:lnTo>
                <a:lnTo>
                  <a:pt x="5836558" y="5130414"/>
                </a:lnTo>
                <a:lnTo>
                  <a:pt x="0" y="5130414"/>
                </a:lnTo>
                <a:close/>
              </a:path>
            </a:pathLst>
          </a:custGeom>
        </p:spPr>
      </p:pic>
      <p:sp>
        <p:nvSpPr>
          <p:cNvPr id="2" name="Titel 1">
            <a:extLst>
              <a:ext uri="{FF2B5EF4-FFF2-40B4-BE49-F238E27FC236}">
                <a16:creationId xmlns:a16="http://schemas.microsoft.com/office/drawing/2014/main" id="{A5C438A6-7BBF-48ED-B487-F51C193CCC0E}"/>
              </a:ext>
            </a:extLst>
          </p:cNvPr>
          <p:cNvSpPr>
            <a:spLocks noGrp="1"/>
          </p:cNvSpPr>
          <p:nvPr>
            <p:ph type="title"/>
          </p:nvPr>
        </p:nvSpPr>
        <p:spPr>
          <a:xfrm>
            <a:off x="841248" y="2233770"/>
            <a:ext cx="6270964" cy="2390459"/>
          </a:xfrm>
        </p:spPr>
        <p:txBody>
          <a:bodyPr vert="horz" lIns="91440" tIns="45720" rIns="91440" bIns="45720" rtlCol="0" anchor="b">
            <a:normAutofit/>
          </a:bodyPr>
          <a:lstStyle/>
          <a:p>
            <a:pPr defTabSz="914400"/>
            <a:r>
              <a:rPr lang="de-DE" dirty="0"/>
              <a:t>Kritische Bewertung der Zielerreichung</a:t>
            </a:r>
            <a:endParaRPr lang="en-US" dirty="0">
              <a:solidFill>
                <a:schemeClr val="tx1"/>
              </a:solidFill>
            </a:endParaRPr>
          </a:p>
        </p:txBody>
      </p:sp>
      <p:sp>
        <p:nvSpPr>
          <p:cNvPr id="46" name="Freeform: Shape 39">
            <a:extLst>
              <a:ext uri="{FF2B5EF4-FFF2-40B4-BE49-F238E27FC236}">
                <a16:creationId xmlns:a16="http://schemas.microsoft.com/office/drawing/2014/main" id="{5EB73228-F09B-409F-9EC1-7E853C4F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840" y="5292509"/>
            <a:ext cx="6610160" cy="1565491"/>
          </a:xfrm>
          <a:custGeom>
            <a:avLst/>
            <a:gdLst>
              <a:gd name="connsiteX0" fmla="*/ 1186806 w 6610160"/>
              <a:gd name="connsiteY0" fmla="*/ 0 h 1565491"/>
              <a:gd name="connsiteX1" fmla="*/ 1692132 w 6610160"/>
              <a:gd name="connsiteY1" fmla="*/ 0 h 1565491"/>
              <a:gd name="connsiteX2" fmla="*/ 6104834 w 6610160"/>
              <a:gd name="connsiteY2" fmla="*/ 0 h 1565491"/>
              <a:gd name="connsiteX3" fmla="*/ 6610160 w 6610160"/>
              <a:gd name="connsiteY3" fmla="*/ 0 h 1565491"/>
              <a:gd name="connsiteX4" fmla="*/ 6610160 w 6610160"/>
              <a:gd name="connsiteY4" fmla="*/ 1565491 h 1565491"/>
              <a:gd name="connsiteX5" fmla="*/ 0 w 6610160"/>
              <a:gd name="connsiteY5" fmla="*/ 1565491 h 1565491"/>
              <a:gd name="connsiteX6" fmla="*/ 724290 w 6610160"/>
              <a:gd name="connsiteY6" fmla="*/ 1591 h 1565491"/>
              <a:gd name="connsiteX7" fmla="*/ 1186070 w 6610160"/>
              <a:gd name="connsiteY7"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0160" h="1565491">
                <a:moveTo>
                  <a:pt x="1186806" y="0"/>
                </a:moveTo>
                <a:lnTo>
                  <a:pt x="1692132" y="0"/>
                </a:lnTo>
                <a:lnTo>
                  <a:pt x="6104834" y="0"/>
                </a:lnTo>
                <a:lnTo>
                  <a:pt x="6610160" y="0"/>
                </a:lnTo>
                <a:lnTo>
                  <a:pt x="6610160" y="1565491"/>
                </a:lnTo>
                <a:lnTo>
                  <a:pt x="0" y="1565491"/>
                </a:lnTo>
                <a:lnTo>
                  <a:pt x="724290" y="1591"/>
                </a:lnTo>
                <a:lnTo>
                  <a:pt x="1186070" y="159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1">
            <a:extLst>
              <a:ext uri="{FF2B5EF4-FFF2-40B4-BE49-F238E27FC236}">
                <a16:creationId xmlns:a16="http://schemas.microsoft.com/office/drawing/2014/main" id="{3150A4AE-7BE7-480D-BD8C-3951E6479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510"/>
            <a:ext cx="6144370" cy="1565491"/>
          </a:xfrm>
          <a:custGeom>
            <a:avLst/>
            <a:gdLst>
              <a:gd name="connsiteX0" fmla="*/ 0 w 6144370"/>
              <a:gd name="connsiteY0" fmla="*/ 0 h 1565491"/>
              <a:gd name="connsiteX1" fmla="*/ 6144370 w 6144370"/>
              <a:gd name="connsiteY1" fmla="*/ 0 h 1565491"/>
              <a:gd name="connsiteX2" fmla="*/ 5419344 w 6144370"/>
              <a:gd name="connsiteY2" fmla="*/ 1565491 h 1565491"/>
              <a:gd name="connsiteX3" fmla="*/ 0 w 6144370"/>
              <a:gd name="connsiteY3" fmla="*/ 1565491 h 1565491"/>
            </a:gdLst>
            <a:ahLst/>
            <a:cxnLst>
              <a:cxn ang="0">
                <a:pos x="connsiteX0" y="connsiteY0"/>
              </a:cxn>
              <a:cxn ang="0">
                <a:pos x="connsiteX1" y="connsiteY1"/>
              </a:cxn>
              <a:cxn ang="0">
                <a:pos x="connsiteX2" y="connsiteY2"/>
              </a:cxn>
              <a:cxn ang="0">
                <a:pos x="connsiteX3" y="connsiteY3"/>
              </a:cxn>
            </a:cxnLst>
            <a:rect l="l" t="t" r="r" b="b"/>
            <a:pathLst>
              <a:path w="6144370" h="1565491">
                <a:moveTo>
                  <a:pt x="0" y="0"/>
                </a:moveTo>
                <a:lnTo>
                  <a:pt x="6144370" y="0"/>
                </a:lnTo>
                <a:lnTo>
                  <a:pt x="5419344" y="1565491"/>
                </a:lnTo>
                <a:lnTo>
                  <a:pt x="0" y="15654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ußzeilenplatzhalter 4">
            <a:extLst>
              <a:ext uri="{FF2B5EF4-FFF2-40B4-BE49-F238E27FC236}">
                <a16:creationId xmlns:a16="http://schemas.microsoft.com/office/drawing/2014/main" id="{F74F7D58-775B-48E2-9A4B-7B53BC42FF66}"/>
              </a:ext>
            </a:extLst>
          </p:cNvPr>
          <p:cNvSpPr>
            <a:spLocks noGrp="1"/>
          </p:cNvSpPr>
          <p:nvPr>
            <p:ph type="ftr" sz="quarter" idx="11"/>
          </p:nvPr>
        </p:nvSpPr>
        <p:spPr>
          <a:xfrm>
            <a:off x="7112212" y="6355080"/>
            <a:ext cx="4241588"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t>Audit 4</a:t>
            </a:r>
          </a:p>
        </p:txBody>
      </p:sp>
    </p:spTree>
    <p:extLst>
      <p:ext uri="{BB962C8B-B14F-4D97-AF65-F5344CB8AC3E}">
        <p14:creationId xmlns:p14="http://schemas.microsoft.com/office/powerpoint/2010/main" val="1590798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a:extLst>
              <a:ext uri="{FF2B5EF4-FFF2-40B4-BE49-F238E27FC236}">
                <a16:creationId xmlns:a16="http://schemas.microsoft.com/office/drawing/2014/main" id="{A3CEB4E1-19CC-43FE-80EF-E7B9DBF84573}"/>
              </a:ext>
            </a:extLst>
          </p:cNvPr>
          <p:cNvSpPr>
            <a:spLocks noGrp="1"/>
          </p:cNvSpPr>
          <p:nvPr>
            <p:ph type="title"/>
          </p:nvPr>
        </p:nvSpPr>
        <p:spPr/>
        <p:txBody>
          <a:bodyPr/>
          <a:lstStyle/>
          <a:p>
            <a:r>
              <a:rPr lang="de-DE" dirty="0"/>
              <a:t>Operative Ziele</a:t>
            </a:r>
          </a:p>
        </p:txBody>
      </p:sp>
      <p:graphicFrame>
        <p:nvGraphicFramePr>
          <p:cNvPr id="13" name="Inhaltsplatzhalter 12">
            <a:extLst>
              <a:ext uri="{FF2B5EF4-FFF2-40B4-BE49-F238E27FC236}">
                <a16:creationId xmlns:a16="http://schemas.microsoft.com/office/drawing/2014/main" id="{E6289AE8-A3BA-470C-A51F-AA64767649AD}"/>
              </a:ext>
            </a:extLst>
          </p:cNvPr>
          <p:cNvGraphicFramePr>
            <a:graphicFrameLocks noGrp="1"/>
          </p:cNvGraphicFramePr>
          <p:nvPr>
            <p:ph sz="half" idx="1"/>
            <p:extLst>
              <p:ext uri="{D42A27DB-BD31-4B8C-83A1-F6EECF244321}">
                <p14:modId xmlns:p14="http://schemas.microsoft.com/office/powerpoint/2010/main" val="336523427"/>
              </p:ext>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5" name="Inhaltsplatzhalter 14">
            <a:extLst>
              <a:ext uri="{FF2B5EF4-FFF2-40B4-BE49-F238E27FC236}">
                <a16:creationId xmlns:a16="http://schemas.microsoft.com/office/drawing/2014/main" id="{F810D7B1-8207-442F-B434-78D8778E1E9A}"/>
              </a:ext>
            </a:extLst>
          </p:cNvPr>
          <p:cNvSpPr>
            <a:spLocks noGrp="1"/>
          </p:cNvSpPr>
          <p:nvPr>
            <p:ph sz="half" idx="2"/>
          </p:nvPr>
        </p:nvSpPr>
        <p:spPr/>
        <p:txBody>
          <a:bodyPr/>
          <a:lstStyle/>
          <a:p>
            <a:r>
              <a:rPr lang="de-DE" dirty="0"/>
              <a:t>Herkunft auf Karte und Aufklärung über Nachhaltigkeit</a:t>
            </a:r>
          </a:p>
          <a:p>
            <a:pPr lvl="1"/>
            <a:r>
              <a:rPr lang="de-DE" dirty="0"/>
              <a:t>Einzeichnung von Luftlinien zwischen Mittelpunkten von Ländern:</a:t>
            </a:r>
          </a:p>
          <a:p>
            <a:pPr lvl="2">
              <a:buFont typeface="Symbol" panose="05050102010706020507" pitchFamily="18" charset="2"/>
              <a:buChar char="-"/>
            </a:pPr>
            <a:r>
              <a:rPr lang="de-DE" dirty="0"/>
              <a:t>Mangelnde Vorschriften</a:t>
            </a:r>
          </a:p>
          <a:p>
            <a:pPr lvl="2">
              <a:buFont typeface="Symbol" panose="05050102010706020507" pitchFamily="18" charset="2"/>
              <a:buChar char="-"/>
            </a:pPr>
            <a:r>
              <a:rPr lang="de-DE" dirty="0"/>
              <a:t>Undurchsichtige Transportwege</a:t>
            </a:r>
          </a:p>
          <a:p>
            <a:pPr lvl="2">
              <a:buFont typeface="Symbol" panose="05050102010706020507" pitchFamily="18" charset="2"/>
              <a:buChar char="-"/>
            </a:pPr>
            <a:r>
              <a:rPr lang="de-DE" dirty="0"/>
              <a:t>Undurchsichtige Verwendung von Zwischenstopps und Zwischenhändlern</a:t>
            </a:r>
          </a:p>
          <a:p>
            <a:pPr lvl="1"/>
            <a:endParaRPr lang="de-DE" dirty="0"/>
          </a:p>
          <a:p>
            <a:r>
              <a:rPr lang="de-DE" dirty="0"/>
              <a:t>Aufklärung über Saisonalität</a:t>
            </a:r>
          </a:p>
          <a:p>
            <a:pPr lvl="1"/>
            <a:r>
              <a:rPr lang="de-DE" dirty="0"/>
              <a:t>Anzeigen von Saisonkalender </a:t>
            </a:r>
          </a:p>
          <a:p>
            <a:pPr lvl="1"/>
            <a:r>
              <a:rPr lang="de-DE" dirty="0"/>
              <a:t>Anzeigen von Anbaumethoden </a:t>
            </a:r>
          </a:p>
          <a:p>
            <a:pPr lvl="1"/>
            <a:r>
              <a:rPr lang="de-DE" dirty="0"/>
              <a:t>Anzeigen von Herkunft</a:t>
            </a:r>
          </a:p>
          <a:p>
            <a:pPr lvl="1"/>
            <a:endParaRPr lang="de-DE" dirty="0"/>
          </a:p>
          <a:p>
            <a:pPr lvl="1"/>
            <a:endParaRPr lang="de-DE" dirty="0"/>
          </a:p>
          <a:p>
            <a:pPr lvl="1"/>
            <a:endParaRPr lang="de-DE" dirty="0"/>
          </a:p>
        </p:txBody>
      </p:sp>
    </p:spTree>
    <p:extLst>
      <p:ext uri="{BB962C8B-B14F-4D97-AF65-F5344CB8AC3E}">
        <p14:creationId xmlns:p14="http://schemas.microsoft.com/office/powerpoint/2010/main" val="2672791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C23B77-CEEB-461E-8F34-168D6A1DEC72}"/>
              </a:ext>
            </a:extLst>
          </p:cNvPr>
          <p:cNvSpPr>
            <a:spLocks noGrp="1"/>
          </p:cNvSpPr>
          <p:nvPr>
            <p:ph type="title"/>
          </p:nvPr>
        </p:nvSpPr>
        <p:spPr/>
        <p:txBody>
          <a:bodyPr/>
          <a:lstStyle/>
          <a:p>
            <a:r>
              <a:rPr lang="de-DE" dirty="0"/>
              <a:t>Taktische Ziele</a:t>
            </a:r>
          </a:p>
        </p:txBody>
      </p:sp>
      <p:sp>
        <p:nvSpPr>
          <p:cNvPr id="4" name="Inhaltsplatzhalter 3">
            <a:extLst>
              <a:ext uri="{FF2B5EF4-FFF2-40B4-BE49-F238E27FC236}">
                <a16:creationId xmlns:a16="http://schemas.microsoft.com/office/drawing/2014/main" id="{B7238B8A-149E-4F46-AC44-33B9AF00C201}"/>
              </a:ext>
            </a:extLst>
          </p:cNvPr>
          <p:cNvSpPr>
            <a:spLocks noGrp="1"/>
          </p:cNvSpPr>
          <p:nvPr>
            <p:ph sz="half" idx="2"/>
          </p:nvPr>
        </p:nvSpPr>
        <p:spPr>
          <a:xfrm>
            <a:off x="6172200" y="1825625"/>
            <a:ext cx="5529020" cy="4351338"/>
          </a:xfrm>
        </p:spPr>
        <p:txBody>
          <a:bodyPr>
            <a:normAutofit lnSpcReduction="10000"/>
          </a:bodyPr>
          <a:lstStyle/>
          <a:p>
            <a:r>
              <a:rPr lang="de-DE" dirty="0"/>
              <a:t>Regionale Produkte in den Vordergrund rücken</a:t>
            </a:r>
          </a:p>
          <a:p>
            <a:pPr lvl="1"/>
            <a:r>
              <a:rPr lang="de-DE" dirty="0"/>
              <a:t>Markierung von Deutschland als Herkunftsland</a:t>
            </a:r>
          </a:p>
          <a:p>
            <a:pPr lvl="2"/>
            <a:r>
              <a:rPr lang="de-DE" dirty="0"/>
              <a:t>Innerdeutsche Einordnung der Herkunft</a:t>
            </a:r>
          </a:p>
          <a:p>
            <a:pPr lvl="1"/>
            <a:endParaRPr lang="de-DE" dirty="0"/>
          </a:p>
          <a:p>
            <a:r>
              <a:rPr lang="de-DE" dirty="0"/>
              <a:t>Einordnung von Produkten ermöglichen</a:t>
            </a:r>
          </a:p>
          <a:p>
            <a:pPr lvl="1"/>
            <a:r>
              <a:rPr lang="de-DE" dirty="0"/>
              <a:t>Herkunftsinformationen</a:t>
            </a:r>
          </a:p>
          <a:p>
            <a:pPr lvl="1"/>
            <a:r>
              <a:rPr lang="de-DE" dirty="0"/>
              <a:t>Informationen zur Anbaumethode in Deutschland</a:t>
            </a:r>
          </a:p>
          <a:p>
            <a:pPr lvl="1"/>
            <a:r>
              <a:rPr lang="de-DE" dirty="0"/>
              <a:t>Aufzeigen von Distanzen</a:t>
            </a:r>
          </a:p>
          <a:p>
            <a:pPr lvl="1"/>
            <a:r>
              <a:rPr lang="de-DE" dirty="0"/>
              <a:t>Saisonkalender</a:t>
            </a:r>
          </a:p>
          <a:p>
            <a:pPr lvl="1"/>
            <a:endParaRPr lang="de-DE" dirty="0"/>
          </a:p>
          <a:p>
            <a:r>
              <a:rPr lang="de-DE" dirty="0"/>
              <a:t>Vorurteile gegen nachhaltigen Konsum eliminieren</a:t>
            </a:r>
          </a:p>
          <a:p>
            <a:pPr lvl="1"/>
            <a:r>
              <a:rPr lang="de-DE" dirty="0"/>
              <a:t>Bereitstellen und kontextualisieren von Herkunftsinformationen</a:t>
            </a:r>
          </a:p>
          <a:p>
            <a:pPr lvl="1"/>
            <a:r>
              <a:rPr lang="de-DE" dirty="0"/>
              <a:t>Saisonkalender</a:t>
            </a:r>
          </a:p>
          <a:p>
            <a:pPr lvl="1"/>
            <a:endParaRPr lang="de-DE" dirty="0"/>
          </a:p>
          <a:p>
            <a:endParaRPr lang="de-DE" dirty="0"/>
          </a:p>
        </p:txBody>
      </p:sp>
      <p:graphicFrame>
        <p:nvGraphicFramePr>
          <p:cNvPr id="8" name="Inhaltsplatzhalter 12">
            <a:extLst>
              <a:ext uri="{FF2B5EF4-FFF2-40B4-BE49-F238E27FC236}">
                <a16:creationId xmlns:a16="http://schemas.microsoft.com/office/drawing/2014/main" id="{630C1A6A-A610-4F3A-BEB7-A4049B76BF56}"/>
              </a:ext>
            </a:extLst>
          </p:cNvPr>
          <p:cNvGraphicFramePr>
            <a:graphicFrameLocks noGrp="1"/>
          </p:cNvGraphicFramePr>
          <p:nvPr>
            <p:ph sz="half" idx="1"/>
            <p:extLst>
              <p:ext uri="{D42A27DB-BD31-4B8C-83A1-F6EECF244321}">
                <p14:modId xmlns:p14="http://schemas.microsoft.com/office/powerpoint/2010/main" val="87587731"/>
              </p:ext>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00332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93DAF4-4496-44EF-8473-74C5B4FCD447}"/>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A6345BD5-5FAB-4931-A393-730D38D7A661}"/>
              </a:ext>
            </a:extLst>
          </p:cNvPr>
          <p:cNvSpPr>
            <a:spLocks noGrp="1"/>
          </p:cNvSpPr>
          <p:nvPr>
            <p:ph idx="1"/>
          </p:nvPr>
        </p:nvSpPr>
        <p:spPr/>
        <p:txBody>
          <a:bodyPr/>
          <a:lstStyle/>
          <a:p>
            <a:pPr marL="342900" indent="-342900">
              <a:buAutoNum type="arabicPeriod"/>
            </a:pPr>
            <a:r>
              <a:rPr lang="de-DE" dirty="0"/>
              <a:t>Datenbank</a:t>
            </a:r>
          </a:p>
          <a:p>
            <a:pPr marL="800100" lvl="1" indent="-342900">
              <a:buAutoNum type="arabicPeriod"/>
            </a:pPr>
            <a:r>
              <a:rPr lang="de-DE" dirty="0"/>
              <a:t>Datenspeicherung</a:t>
            </a:r>
          </a:p>
          <a:p>
            <a:pPr marL="800100" lvl="1" indent="-342900">
              <a:buAutoNum type="arabicPeriod"/>
            </a:pPr>
            <a:r>
              <a:rPr lang="de-DE" dirty="0"/>
              <a:t>Datenbankmodelle</a:t>
            </a:r>
          </a:p>
          <a:p>
            <a:pPr marL="800100" lvl="1" indent="-342900">
              <a:buAutoNum type="arabicPeriod"/>
            </a:pPr>
            <a:r>
              <a:rPr lang="de-DE" dirty="0"/>
              <a:t>REST Methodentabelle</a:t>
            </a:r>
          </a:p>
          <a:p>
            <a:pPr marL="342900" indent="-342900">
              <a:buAutoNum type="arabicPeriod"/>
            </a:pPr>
            <a:r>
              <a:rPr lang="de-DE" dirty="0"/>
              <a:t>Anwendungsfalldiagramm</a:t>
            </a:r>
          </a:p>
          <a:p>
            <a:pPr marL="342900" indent="-342900">
              <a:buAutoNum type="arabicPeriod"/>
            </a:pPr>
            <a:r>
              <a:rPr lang="de-DE" dirty="0"/>
              <a:t>Prototyp</a:t>
            </a:r>
          </a:p>
          <a:p>
            <a:pPr marL="800100" lvl="1" indent="-342900">
              <a:buAutoNum type="arabicPeriod"/>
            </a:pPr>
            <a:r>
              <a:rPr lang="de-DE" dirty="0"/>
              <a:t>Klassendiagramm</a:t>
            </a:r>
          </a:p>
          <a:p>
            <a:pPr marL="800100" lvl="1" indent="-342900">
              <a:buAutoNum type="arabicPeriod"/>
            </a:pPr>
            <a:r>
              <a:rPr lang="de-DE" dirty="0"/>
              <a:t>User Journey</a:t>
            </a:r>
          </a:p>
          <a:p>
            <a:pPr marL="342900" indent="-342900">
              <a:buAutoNum type="arabicPeriod"/>
            </a:pPr>
            <a:r>
              <a:rPr lang="de-DE" dirty="0"/>
              <a:t>Glossar</a:t>
            </a:r>
          </a:p>
          <a:p>
            <a:pPr marL="342900" indent="-342900">
              <a:buAutoNum type="arabicPeriod"/>
            </a:pPr>
            <a:r>
              <a:rPr lang="de-DE" dirty="0"/>
              <a:t>Zukunftsvision für das Projekt</a:t>
            </a:r>
          </a:p>
          <a:p>
            <a:pPr marL="342900" indent="-342900">
              <a:buAutoNum type="arabicPeriod"/>
            </a:pPr>
            <a:r>
              <a:rPr lang="de-DE" dirty="0"/>
              <a:t>Fazit</a:t>
            </a:r>
          </a:p>
          <a:p>
            <a:pPr marL="342900" indent="-342900">
              <a:buAutoNum type="arabicPeriod"/>
            </a:pPr>
            <a:endParaRPr lang="de-DE" dirty="0"/>
          </a:p>
        </p:txBody>
      </p:sp>
    </p:spTree>
    <p:extLst>
      <p:ext uri="{BB962C8B-B14F-4D97-AF65-F5344CB8AC3E}">
        <p14:creationId xmlns:p14="http://schemas.microsoft.com/office/powerpoint/2010/main" val="310065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fik 7" descr="Ein Bild, das drinnen, Tastatur, Computer, schließen enthält.&#10;&#10;Automatisch generierte Beschreibung">
            <a:extLst>
              <a:ext uri="{FF2B5EF4-FFF2-40B4-BE49-F238E27FC236}">
                <a16:creationId xmlns:a16="http://schemas.microsoft.com/office/drawing/2014/main" id="{7296F051-E41A-4E5D-B3CE-ED4EA46408BB}"/>
              </a:ext>
            </a:extLst>
          </p:cNvPr>
          <p:cNvPicPr>
            <a:picLocks noChangeAspect="1"/>
          </p:cNvPicPr>
          <p:nvPr/>
        </p:nvPicPr>
        <p:blipFill rotWithShape="1">
          <a:blip r:embed="rId3">
            <a:extLst>
              <a:ext uri="{28A0092B-C50C-407E-A947-70E740481C1C}">
                <a14:useLocalDpi xmlns:a14="http://schemas.microsoft.com/office/drawing/2010/main" val="0"/>
              </a:ext>
            </a:extLst>
          </a:blip>
          <a:srcRect r="30964" b="9089"/>
          <a:stretch/>
        </p:blipFill>
        <p:spPr>
          <a:xfrm>
            <a:off x="6355442" y="10"/>
            <a:ext cx="5836558" cy="5130404"/>
          </a:xfrm>
          <a:custGeom>
            <a:avLst/>
            <a:gdLst/>
            <a:ahLst/>
            <a:cxnLst/>
            <a:rect l="l" t="t" r="r" b="b"/>
            <a:pathLst>
              <a:path w="5836558" h="5130414">
                <a:moveTo>
                  <a:pt x="2376055" y="0"/>
                </a:moveTo>
                <a:lnTo>
                  <a:pt x="5836558" y="0"/>
                </a:lnTo>
                <a:lnTo>
                  <a:pt x="5836558" y="5130414"/>
                </a:lnTo>
                <a:lnTo>
                  <a:pt x="0" y="5130414"/>
                </a:lnTo>
                <a:close/>
              </a:path>
            </a:pathLst>
          </a:custGeom>
        </p:spPr>
      </p:pic>
      <p:sp>
        <p:nvSpPr>
          <p:cNvPr id="2" name="Titel 1">
            <a:extLst>
              <a:ext uri="{FF2B5EF4-FFF2-40B4-BE49-F238E27FC236}">
                <a16:creationId xmlns:a16="http://schemas.microsoft.com/office/drawing/2014/main" id="{A5C438A6-7BBF-48ED-B487-F51C193CCC0E}"/>
              </a:ext>
            </a:extLst>
          </p:cNvPr>
          <p:cNvSpPr>
            <a:spLocks noGrp="1"/>
          </p:cNvSpPr>
          <p:nvPr>
            <p:ph type="title"/>
          </p:nvPr>
        </p:nvSpPr>
        <p:spPr>
          <a:xfrm>
            <a:off x="841248" y="2233770"/>
            <a:ext cx="6270964" cy="2390459"/>
          </a:xfrm>
        </p:spPr>
        <p:txBody>
          <a:bodyPr vert="horz" lIns="91440" tIns="45720" rIns="91440" bIns="45720" rtlCol="0" anchor="b">
            <a:normAutofit/>
          </a:bodyPr>
          <a:lstStyle/>
          <a:p>
            <a:pPr defTabSz="914400"/>
            <a:r>
              <a:rPr lang="en-US" dirty="0" err="1">
                <a:solidFill>
                  <a:schemeClr val="tx1"/>
                </a:solidFill>
              </a:rPr>
              <a:t>Datenbank</a:t>
            </a:r>
            <a:endParaRPr lang="en-US" dirty="0">
              <a:solidFill>
                <a:schemeClr val="tx1"/>
              </a:solidFill>
            </a:endParaRPr>
          </a:p>
        </p:txBody>
      </p:sp>
      <p:sp>
        <p:nvSpPr>
          <p:cNvPr id="46" name="Freeform: Shape 39">
            <a:extLst>
              <a:ext uri="{FF2B5EF4-FFF2-40B4-BE49-F238E27FC236}">
                <a16:creationId xmlns:a16="http://schemas.microsoft.com/office/drawing/2014/main" id="{5EB73228-F09B-409F-9EC1-7E853C4F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840" y="5292509"/>
            <a:ext cx="6610160" cy="1565491"/>
          </a:xfrm>
          <a:custGeom>
            <a:avLst/>
            <a:gdLst>
              <a:gd name="connsiteX0" fmla="*/ 1186806 w 6610160"/>
              <a:gd name="connsiteY0" fmla="*/ 0 h 1565491"/>
              <a:gd name="connsiteX1" fmla="*/ 1692132 w 6610160"/>
              <a:gd name="connsiteY1" fmla="*/ 0 h 1565491"/>
              <a:gd name="connsiteX2" fmla="*/ 6104834 w 6610160"/>
              <a:gd name="connsiteY2" fmla="*/ 0 h 1565491"/>
              <a:gd name="connsiteX3" fmla="*/ 6610160 w 6610160"/>
              <a:gd name="connsiteY3" fmla="*/ 0 h 1565491"/>
              <a:gd name="connsiteX4" fmla="*/ 6610160 w 6610160"/>
              <a:gd name="connsiteY4" fmla="*/ 1565491 h 1565491"/>
              <a:gd name="connsiteX5" fmla="*/ 0 w 6610160"/>
              <a:gd name="connsiteY5" fmla="*/ 1565491 h 1565491"/>
              <a:gd name="connsiteX6" fmla="*/ 724290 w 6610160"/>
              <a:gd name="connsiteY6" fmla="*/ 1591 h 1565491"/>
              <a:gd name="connsiteX7" fmla="*/ 1186070 w 6610160"/>
              <a:gd name="connsiteY7"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0160" h="1565491">
                <a:moveTo>
                  <a:pt x="1186806" y="0"/>
                </a:moveTo>
                <a:lnTo>
                  <a:pt x="1692132" y="0"/>
                </a:lnTo>
                <a:lnTo>
                  <a:pt x="6104834" y="0"/>
                </a:lnTo>
                <a:lnTo>
                  <a:pt x="6610160" y="0"/>
                </a:lnTo>
                <a:lnTo>
                  <a:pt x="6610160" y="1565491"/>
                </a:lnTo>
                <a:lnTo>
                  <a:pt x="0" y="1565491"/>
                </a:lnTo>
                <a:lnTo>
                  <a:pt x="724290" y="1591"/>
                </a:lnTo>
                <a:lnTo>
                  <a:pt x="1186070" y="159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1">
            <a:extLst>
              <a:ext uri="{FF2B5EF4-FFF2-40B4-BE49-F238E27FC236}">
                <a16:creationId xmlns:a16="http://schemas.microsoft.com/office/drawing/2014/main" id="{3150A4AE-7BE7-480D-BD8C-3951E6479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510"/>
            <a:ext cx="6144370" cy="1565491"/>
          </a:xfrm>
          <a:custGeom>
            <a:avLst/>
            <a:gdLst>
              <a:gd name="connsiteX0" fmla="*/ 0 w 6144370"/>
              <a:gd name="connsiteY0" fmla="*/ 0 h 1565491"/>
              <a:gd name="connsiteX1" fmla="*/ 6144370 w 6144370"/>
              <a:gd name="connsiteY1" fmla="*/ 0 h 1565491"/>
              <a:gd name="connsiteX2" fmla="*/ 5419344 w 6144370"/>
              <a:gd name="connsiteY2" fmla="*/ 1565491 h 1565491"/>
              <a:gd name="connsiteX3" fmla="*/ 0 w 6144370"/>
              <a:gd name="connsiteY3" fmla="*/ 1565491 h 1565491"/>
            </a:gdLst>
            <a:ahLst/>
            <a:cxnLst>
              <a:cxn ang="0">
                <a:pos x="connsiteX0" y="connsiteY0"/>
              </a:cxn>
              <a:cxn ang="0">
                <a:pos x="connsiteX1" y="connsiteY1"/>
              </a:cxn>
              <a:cxn ang="0">
                <a:pos x="connsiteX2" y="connsiteY2"/>
              </a:cxn>
              <a:cxn ang="0">
                <a:pos x="connsiteX3" y="connsiteY3"/>
              </a:cxn>
            </a:cxnLst>
            <a:rect l="l" t="t" r="r" b="b"/>
            <a:pathLst>
              <a:path w="6144370" h="1565491">
                <a:moveTo>
                  <a:pt x="0" y="0"/>
                </a:moveTo>
                <a:lnTo>
                  <a:pt x="6144370" y="0"/>
                </a:lnTo>
                <a:lnTo>
                  <a:pt x="5419344" y="1565491"/>
                </a:lnTo>
                <a:lnTo>
                  <a:pt x="0" y="15654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ußzeilenplatzhalter 4">
            <a:extLst>
              <a:ext uri="{FF2B5EF4-FFF2-40B4-BE49-F238E27FC236}">
                <a16:creationId xmlns:a16="http://schemas.microsoft.com/office/drawing/2014/main" id="{F74F7D58-775B-48E2-9A4B-7B53BC42FF66}"/>
              </a:ext>
            </a:extLst>
          </p:cNvPr>
          <p:cNvSpPr>
            <a:spLocks noGrp="1"/>
          </p:cNvSpPr>
          <p:nvPr>
            <p:ph type="ftr" sz="quarter" idx="11"/>
          </p:nvPr>
        </p:nvSpPr>
        <p:spPr>
          <a:xfrm>
            <a:off x="7112212" y="6355080"/>
            <a:ext cx="4241588"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t>Audit 4</a:t>
            </a:r>
          </a:p>
        </p:txBody>
      </p:sp>
    </p:spTree>
    <p:extLst>
      <p:ext uri="{BB962C8B-B14F-4D97-AF65-F5344CB8AC3E}">
        <p14:creationId xmlns:p14="http://schemas.microsoft.com/office/powerpoint/2010/main" val="1683072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104561-4B56-4351-A9CA-E53C693CB1BD}"/>
              </a:ext>
            </a:extLst>
          </p:cNvPr>
          <p:cNvSpPr>
            <a:spLocks noGrp="1"/>
          </p:cNvSpPr>
          <p:nvPr>
            <p:ph type="title"/>
          </p:nvPr>
        </p:nvSpPr>
        <p:spPr/>
        <p:txBody>
          <a:bodyPr/>
          <a:lstStyle/>
          <a:p>
            <a:r>
              <a:rPr lang="de-DE" dirty="0"/>
              <a:t>Datenspeicherung</a:t>
            </a:r>
          </a:p>
        </p:txBody>
      </p:sp>
      <p:sp>
        <p:nvSpPr>
          <p:cNvPr id="3" name="Inhaltsplatzhalter 2">
            <a:extLst>
              <a:ext uri="{FF2B5EF4-FFF2-40B4-BE49-F238E27FC236}">
                <a16:creationId xmlns:a16="http://schemas.microsoft.com/office/drawing/2014/main" id="{F945B318-B05B-4AE1-9632-AEFC4AE93469}"/>
              </a:ext>
            </a:extLst>
          </p:cNvPr>
          <p:cNvSpPr>
            <a:spLocks noGrp="1"/>
          </p:cNvSpPr>
          <p:nvPr>
            <p:ph idx="1"/>
          </p:nvPr>
        </p:nvSpPr>
        <p:spPr/>
        <p:txBody>
          <a:bodyPr/>
          <a:lstStyle/>
          <a:p>
            <a:r>
              <a:rPr lang="de-DE" dirty="0"/>
              <a:t>MongoDB</a:t>
            </a:r>
          </a:p>
          <a:p>
            <a:endParaRPr lang="de-DE" dirty="0"/>
          </a:p>
          <a:p>
            <a:r>
              <a:rPr lang="de-DE" dirty="0"/>
              <a:t>SQLite3 </a:t>
            </a:r>
            <a:br>
              <a:rPr lang="de-DE" dirty="0"/>
            </a:br>
            <a:endParaRPr lang="de-DE" dirty="0"/>
          </a:p>
          <a:p>
            <a:pPr lvl="1"/>
            <a:r>
              <a:rPr lang="de-DE" dirty="0"/>
              <a:t>Kompakt</a:t>
            </a:r>
          </a:p>
          <a:p>
            <a:pPr lvl="1"/>
            <a:r>
              <a:rPr lang="de-DE" dirty="0"/>
              <a:t>Geschwindigkeit</a:t>
            </a:r>
          </a:p>
          <a:p>
            <a:pPr lvl="1"/>
            <a:r>
              <a:rPr lang="de-DE" dirty="0"/>
              <a:t>Einfachheit</a:t>
            </a:r>
          </a:p>
          <a:p>
            <a:endParaRPr lang="de-DE" dirty="0"/>
          </a:p>
          <a:p>
            <a:r>
              <a:rPr lang="de-DE" dirty="0"/>
              <a:t>REST API</a:t>
            </a:r>
          </a:p>
          <a:p>
            <a:endParaRPr lang="de-DE" dirty="0"/>
          </a:p>
          <a:p>
            <a:r>
              <a:rPr lang="de-DE" dirty="0" err="1"/>
              <a:t>Deployment</a:t>
            </a:r>
            <a:r>
              <a:rPr lang="de-DE" dirty="0"/>
              <a:t> über Heroku</a:t>
            </a:r>
          </a:p>
          <a:p>
            <a:pPr lvl="1"/>
            <a:r>
              <a:rPr lang="de-DE" dirty="0" err="1"/>
              <a:t>git</a:t>
            </a:r>
            <a:r>
              <a:rPr lang="de-DE" dirty="0"/>
              <a:t> </a:t>
            </a:r>
            <a:r>
              <a:rPr lang="de-DE" dirty="0" err="1"/>
              <a:t>subtree</a:t>
            </a:r>
            <a:r>
              <a:rPr lang="de-DE" dirty="0"/>
              <a:t> push --</a:t>
            </a:r>
            <a:r>
              <a:rPr lang="de-DE" dirty="0" err="1"/>
              <a:t>prefix</a:t>
            </a:r>
            <a:r>
              <a:rPr lang="de-DE" dirty="0"/>
              <a:t> Datenbank </a:t>
            </a:r>
            <a:r>
              <a:rPr lang="de-DE" dirty="0" err="1"/>
              <a:t>heroku</a:t>
            </a:r>
            <a:r>
              <a:rPr lang="de-DE" dirty="0"/>
              <a:t> </a:t>
            </a:r>
            <a:r>
              <a:rPr lang="de-DE" dirty="0" err="1"/>
              <a:t>main</a:t>
            </a:r>
            <a:endParaRPr lang="de-DE" dirty="0"/>
          </a:p>
          <a:p>
            <a:endParaRPr lang="de-DE" dirty="0"/>
          </a:p>
          <a:p>
            <a:pPr lvl="1"/>
            <a:endParaRPr lang="de-DE" dirty="0"/>
          </a:p>
          <a:p>
            <a:pPr marL="457166" lvl="1" indent="0">
              <a:buNone/>
            </a:pPr>
            <a:endParaRPr lang="de-DE" dirty="0"/>
          </a:p>
        </p:txBody>
      </p:sp>
      <p:sp>
        <p:nvSpPr>
          <p:cNvPr id="4" name="Datumsplatzhalter 3">
            <a:extLst>
              <a:ext uri="{FF2B5EF4-FFF2-40B4-BE49-F238E27FC236}">
                <a16:creationId xmlns:a16="http://schemas.microsoft.com/office/drawing/2014/main" id="{709C08AD-C131-42FA-B079-1583E8F8EDE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EC0329-65E0-469D-A4EB-F2F9C75E6974}" type="datetime1">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19.02.2021</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ußzeilenplatzhalter 4">
            <a:extLst>
              <a:ext uri="{FF2B5EF4-FFF2-40B4-BE49-F238E27FC236}">
                <a16:creationId xmlns:a16="http://schemas.microsoft.com/office/drawing/2014/main" id="{7F7F738B-E94B-4E44-AC68-952F6557267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Audit 4</a:t>
            </a:r>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liennummernplatzhalter 5">
            <a:extLst>
              <a:ext uri="{FF2B5EF4-FFF2-40B4-BE49-F238E27FC236}">
                <a16:creationId xmlns:a16="http://schemas.microsoft.com/office/drawing/2014/main" id="{8D625071-D56A-4B92-8992-A70372DB62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15A343-B7A2-4DA7-8DF2-F4ED64A1B398}"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Grafik 7" descr="Ein Bild, das Text enthält.&#10;&#10;Automatisch generierte Beschreibung">
            <a:extLst>
              <a:ext uri="{FF2B5EF4-FFF2-40B4-BE49-F238E27FC236}">
                <a16:creationId xmlns:a16="http://schemas.microsoft.com/office/drawing/2014/main" id="{7B648F38-95FE-4E48-A9E3-47B19512A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810" y="0"/>
            <a:ext cx="5535190" cy="6650140"/>
          </a:xfrm>
          <a:prstGeom prst="rect">
            <a:avLst/>
          </a:prstGeom>
        </p:spPr>
      </p:pic>
    </p:spTree>
    <p:extLst>
      <p:ext uri="{BB962C8B-B14F-4D97-AF65-F5344CB8AC3E}">
        <p14:creationId xmlns:p14="http://schemas.microsoft.com/office/powerpoint/2010/main" val="1462484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9EED2-A852-4CE1-8CF4-13951A2265D1}"/>
              </a:ext>
            </a:extLst>
          </p:cNvPr>
          <p:cNvSpPr>
            <a:spLocks noGrp="1"/>
          </p:cNvSpPr>
          <p:nvPr>
            <p:ph type="title"/>
          </p:nvPr>
        </p:nvSpPr>
        <p:spPr/>
        <p:txBody>
          <a:bodyPr/>
          <a:lstStyle/>
          <a:p>
            <a:r>
              <a:rPr lang="de-DE" dirty="0"/>
              <a:t>Datenbankmodelle</a:t>
            </a:r>
          </a:p>
        </p:txBody>
      </p:sp>
      <p:sp>
        <p:nvSpPr>
          <p:cNvPr id="4" name="Datumsplatzhalter 3">
            <a:extLst>
              <a:ext uri="{FF2B5EF4-FFF2-40B4-BE49-F238E27FC236}">
                <a16:creationId xmlns:a16="http://schemas.microsoft.com/office/drawing/2014/main" id="{FA11665F-2468-4F9E-A553-21CC712F65A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EC0329-65E0-469D-A4EB-F2F9C75E6974}" type="datetime1">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19.02.2021</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ußzeilenplatzhalter 4">
            <a:extLst>
              <a:ext uri="{FF2B5EF4-FFF2-40B4-BE49-F238E27FC236}">
                <a16:creationId xmlns:a16="http://schemas.microsoft.com/office/drawing/2014/main" id="{106A4808-E36C-44E3-9B23-CD70EC3E132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Audit 4</a:t>
            </a:r>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liennummernplatzhalter 5">
            <a:extLst>
              <a:ext uri="{FF2B5EF4-FFF2-40B4-BE49-F238E27FC236}">
                <a16:creationId xmlns:a16="http://schemas.microsoft.com/office/drawing/2014/main" id="{361B2B30-287B-4FF8-9C31-A68AABC0FD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15A343-B7A2-4DA7-8DF2-F4ED64A1B398}"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AutoShape 2">
            <a:extLst>
              <a:ext uri="{FF2B5EF4-FFF2-40B4-BE49-F238E27FC236}">
                <a16:creationId xmlns:a16="http://schemas.microsoft.com/office/drawing/2014/main" id="{CBB8F71A-70CB-4E24-BC53-5D9A69D076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Grafik 10" descr="Ein Bild, das Text, Screenshot, drinnen enthält.&#10;&#10;Automatisch generierte Beschreibung">
            <a:extLst>
              <a:ext uri="{FF2B5EF4-FFF2-40B4-BE49-F238E27FC236}">
                <a16:creationId xmlns:a16="http://schemas.microsoft.com/office/drawing/2014/main" id="{92FE5439-B2E8-4552-8FAC-9FC0A4F93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039" y="1346200"/>
            <a:ext cx="6631961" cy="4572621"/>
          </a:xfrm>
          <a:prstGeom prst="rect">
            <a:avLst/>
          </a:prstGeom>
        </p:spPr>
      </p:pic>
      <p:pic>
        <p:nvPicPr>
          <p:cNvPr id="15" name="Grafik 14">
            <a:extLst>
              <a:ext uri="{FF2B5EF4-FFF2-40B4-BE49-F238E27FC236}">
                <a16:creationId xmlns:a16="http://schemas.microsoft.com/office/drawing/2014/main" id="{E2CD3F05-0E36-4975-8492-488DD77BD9ED}"/>
              </a:ext>
            </a:extLst>
          </p:cNvPr>
          <p:cNvPicPr>
            <a:picLocks noChangeAspect="1"/>
          </p:cNvPicPr>
          <p:nvPr/>
        </p:nvPicPr>
        <p:blipFill>
          <a:blip r:embed="rId4"/>
          <a:stretch>
            <a:fillRect/>
          </a:stretch>
        </p:blipFill>
        <p:spPr>
          <a:xfrm>
            <a:off x="838200" y="1346200"/>
            <a:ext cx="4675718" cy="4572621"/>
          </a:xfrm>
          <a:prstGeom prst="rect">
            <a:avLst/>
          </a:prstGeom>
        </p:spPr>
      </p:pic>
    </p:spTree>
    <p:extLst>
      <p:ext uri="{BB962C8B-B14F-4D97-AF65-F5344CB8AC3E}">
        <p14:creationId xmlns:p14="http://schemas.microsoft.com/office/powerpoint/2010/main" val="466831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0F002F-5ADC-4E1E-95BC-4B77A53085C4}"/>
              </a:ext>
            </a:extLst>
          </p:cNvPr>
          <p:cNvSpPr>
            <a:spLocks noGrp="1"/>
          </p:cNvSpPr>
          <p:nvPr>
            <p:ph type="title"/>
          </p:nvPr>
        </p:nvSpPr>
        <p:spPr/>
        <p:txBody>
          <a:bodyPr/>
          <a:lstStyle/>
          <a:p>
            <a:r>
              <a:rPr lang="de-DE" dirty="0"/>
              <a:t>REST Methodentabelle</a:t>
            </a:r>
          </a:p>
        </p:txBody>
      </p:sp>
      <p:pic>
        <p:nvPicPr>
          <p:cNvPr id="8" name="Inhaltsplatzhalter 7" descr="Ein Bild, das Tisch enthält.&#10;&#10;Automatisch generierte Beschreibung">
            <a:extLst>
              <a:ext uri="{FF2B5EF4-FFF2-40B4-BE49-F238E27FC236}">
                <a16:creationId xmlns:a16="http://schemas.microsoft.com/office/drawing/2014/main" id="{BDE47599-0CBC-4857-835E-8D51E54163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33256"/>
            <a:ext cx="10515600" cy="3860502"/>
          </a:xfrm>
        </p:spPr>
      </p:pic>
      <p:sp>
        <p:nvSpPr>
          <p:cNvPr id="4" name="Datumsplatzhalter 3">
            <a:extLst>
              <a:ext uri="{FF2B5EF4-FFF2-40B4-BE49-F238E27FC236}">
                <a16:creationId xmlns:a16="http://schemas.microsoft.com/office/drawing/2014/main" id="{45A12FBC-147B-42E0-8B82-985F68B9B8C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EC0329-65E0-469D-A4EB-F2F9C75E6974}" type="datetime1">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19.02.2021</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ußzeilenplatzhalter 4">
            <a:extLst>
              <a:ext uri="{FF2B5EF4-FFF2-40B4-BE49-F238E27FC236}">
                <a16:creationId xmlns:a16="http://schemas.microsoft.com/office/drawing/2014/main" id="{CE02B89C-0AE3-4529-B51A-4F3FA1B468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Audit 4</a:t>
            </a:r>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liennummernplatzhalter 5">
            <a:extLst>
              <a:ext uri="{FF2B5EF4-FFF2-40B4-BE49-F238E27FC236}">
                <a16:creationId xmlns:a16="http://schemas.microsoft.com/office/drawing/2014/main" id="{BE824F90-C74A-4607-9D1E-DA19D3B9E0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15A343-B7A2-4DA7-8DF2-F4ED64A1B398}"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39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DFC5FB-91BB-409C-AAA6-F547A50C236F}"/>
              </a:ext>
            </a:extLst>
          </p:cNvPr>
          <p:cNvSpPr>
            <a:spLocks noGrp="1"/>
          </p:cNvSpPr>
          <p:nvPr>
            <p:ph type="title"/>
          </p:nvPr>
        </p:nvSpPr>
        <p:spPr>
          <a:xfrm>
            <a:off x="838200" y="365129"/>
            <a:ext cx="10515600" cy="1019171"/>
          </a:xfrm>
        </p:spPr>
        <p:txBody>
          <a:bodyPr/>
          <a:lstStyle/>
          <a:p>
            <a:r>
              <a:rPr lang="de-DE" dirty="0"/>
              <a:t>Anwendungsfalldiagram</a:t>
            </a:r>
          </a:p>
        </p:txBody>
      </p:sp>
      <p:pic>
        <p:nvPicPr>
          <p:cNvPr id="8" name="Inhaltsplatzhalter 7">
            <a:extLst>
              <a:ext uri="{FF2B5EF4-FFF2-40B4-BE49-F238E27FC236}">
                <a16:creationId xmlns:a16="http://schemas.microsoft.com/office/drawing/2014/main" id="{B5D95EE4-3CAB-45FF-8B58-19AA8F8E45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1501" y="1217772"/>
            <a:ext cx="7968998" cy="5201113"/>
          </a:xfrm>
        </p:spPr>
      </p:pic>
      <p:sp>
        <p:nvSpPr>
          <p:cNvPr id="4" name="Datumsplatzhalter 3">
            <a:extLst>
              <a:ext uri="{FF2B5EF4-FFF2-40B4-BE49-F238E27FC236}">
                <a16:creationId xmlns:a16="http://schemas.microsoft.com/office/drawing/2014/main" id="{B94AFF4D-21AA-4191-AB68-6F22C34A431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EC0329-65E0-469D-A4EB-F2F9C75E6974}" type="datetime1">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19.02.2021</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ußzeilenplatzhalter 4">
            <a:extLst>
              <a:ext uri="{FF2B5EF4-FFF2-40B4-BE49-F238E27FC236}">
                <a16:creationId xmlns:a16="http://schemas.microsoft.com/office/drawing/2014/main" id="{25351516-CD43-47E4-A677-400FEC3F85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Audit 4</a:t>
            </a:r>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liennummernplatzhalter 5">
            <a:extLst>
              <a:ext uri="{FF2B5EF4-FFF2-40B4-BE49-F238E27FC236}">
                <a16:creationId xmlns:a16="http://schemas.microsoft.com/office/drawing/2014/main" id="{04BEDD79-8969-4295-8270-2E738513EE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15A343-B7A2-4DA7-8DF2-F4ED64A1B398}"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4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296F051-E41A-4E5D-B3CE-ED4EA46408BB}"/>
              </a:ext>
            </a:extLst>
          </p:cNvPr>
          <p:cNvPicPr>
            <a:picLocks noChangeAspect="1"/>
          </p:cNvPicPr>
          <p:nvPr/>
        </p:nvPicPr>
        <p:blipFill rotWithShape="1">
          <a:blip r:embed="rId3">
            <a:extLst>
              <a:ext uri="{28A0092B-C50C-407E-A947-70E740481C1C}">
                <a14:useLocalDpi xmlns:a14="http://schemas.microsoft.com/office/drawing/2010/main" val="0"/>
              </a:ext>
            </a:extLst>
          </a:blip>
          <a:srcRect l="63393" t="5406" r="447" b="36427"/>
          <a:stretch/>
        </p:blipFill>
        <p:spPr>
          <a:xfrm>
            <a:off x="6355442" y="24310"/>
            <a:ext cx="5832000" cy="5130404"/>
          </a:xfrm>
          <a:custGeom>
            <a:avLst/>
            <a:gdLst/>
            <a:ahLst/>
            <a:cxnLst/>
            <a:rect l="l" t="t" r="r" b="b"/>
            <a:pathLst>
              <a:path w="5836558" h="5130414">
                <a:moveTo>
                  <a:pt x="2376055" y="0"/>
                </a:moveTo>
                <a:lnTo>
                  <a:pt x="5836558" y="0"/>
                </a:lnTo>
                <a:lnTo>
                  <a:pt x="5836558" y="5130414"/>
                </a:lnTo>
                <a:lnTo>
                  <a:pt x="0" y="5130414"/>
                </a:lnTo>
                <a:close/>
              </a:path>
            </a:pathLst>
          </a:custGeom>
        </p:spPr>
      </p:pic>
      <p:sp>
        <p:nvSpPr>
          <p:cNvPr id="2" name="Titel 1">
            <a:extLst>
              <a:ext uri="{FF2B5EF4-FFF2-40B4-BE49-F238E27FC236}">
                <a16:creationId xmlns:a16="http://schemas.microsoft.com/office/drawing/2014/main" id="{A5C438A6-7BBF-48ED-B487-F51C193CCC0E}"/>
              </a:ext>
            </a:extLst>
          </p:cNvPr>
          <p:cNvSpPr>
            <a:spLocks noGrp="1"/>
          </p:cNvSpPr>
          <p:nvPr>
            <p:ph type="title"/>
          </p:nvPr>
        </p:nvSpPr>
        <p:spPr>
          <a:xfrm>
            <a:off x="841248" y="2233770"/>
            <a:ext cx="6270964" cy="2390459"/>
          </a:xfrm>
        </p:spPr>
        <p:txBody>
          <a:bodyPr vert="horz" lIns="91440" tIns="45720" rIns="91440" bIns="45720" rtlCol="0" anchor="b">
            <a:normAutofit/>
          </a:bodyPr>
          <a:lstStyle/>
          <a:p>
            <a:pPr defTabSz="914400"/>
            <a:r>
              <a:rPr lang="en-US" dirty="0" err="1">
                <a:solidFill>
                  <a:schemeClr val="tx1"/>
                </a:solidFill>
              </a:rPr>
              <a:t>Prototyp</a:t>
            </a:r>
            <a:endParaRPr lang="en-US" dirty="0">
              <a:solidFill>
                <a:schemeClr val="tx1"/>
              </a:solidFill>
            </a:endParaRPr>
          </a:p>
        </p:txBody>
      </p:sp>
      <p:sp>
        <p:nvSpPr>
          <p:cNvPr id="46" name="Freeform: Shape 39">
            <a:extLst>
              <a:ext uri="{FF2B5EF4-FFF2-40B4-BE49-F238E27FC236}">
                <a16:creationId xmlns:a16="http://schemas.microsoft.com/office/drawing/2014/main" id="{5EB73228-F09B-409F-9EC1-7E853C4F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840" y="5292509"/>
            <a:ext cx="6610160" cy="1565491"/>
          </a:xfrm>
          <a:custGeom>
            <a:avLst/>
            <a:gdLst>
              <a:gd name="connsiteX0" fmla="*/ 1186806 w 6610160"/>
              <a:gd name="connsiteY0" fmla="*/ 0 h 1565491"/>
              <a:gd name="connsiteX1" fmla="*/ 1692132 w 6610160"/>
              <a:gd name="connsiteY1" fmla="*/ 0 h 1565491"/>
              <a:gd name="connsiteX2" fmla="*/ 6104834 w 6610160"/>
              <a:gd name="connsiteY2" fmla="*/ 0 h 1565491"/>
              <a:gd name="connsiteX3" fmla="*/ 6610160 w 6610160"/>
              <a:gd name="connsiteY3" fmla="*/ 0 h 1565491"/>
              <a:gd name="connsiteX4" fmla="*/ 6610160 w 6610160"/>
              <a:gd name="connsiteY4" fmla="*/ 1565491 h 1565491"/>
              <a:gd name="connsiteX5" fmla="*/ 0 w 6610160"/>
              <a:gd name="connsiteY5" fmla="*/ 1565491 h 1565491"/>
              <a:gd name="connsiteX6" fmla="*/ 724290 w 6610160"/>
              <a:gd name="connsiteY6" fmla="*/ 1591 h 1565491"/>
              <a:gd name="connsiteX7" fmla="*/ 1186070 w 6610160"/>
              <a:gd name="connsiteY7"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0160" h="1565491">
                <a:moveTo>
                  <a:pt x="1186806" y="0"/>
                </a:moveTo>
                <a:lnTo>
                  <a:pt x="1692132" y="0"/>
                </a:lnTo>
                <a:lnTo>
                  <a:pt x="6104834" y="0"/>
                </a:lnTo>
                <a:lnTo>
                  <a:pt x="6610160" y="0"/>
                </a:lnTo>
                <a:lnTo>
                  <a:pt x="6610160" y="1565491"/>
                </a:lnTo>
                <a:lnTo>
                  <a:pt x="0" y="1565491"/>
                </a:lnTo>
                <a:lnTo>
                  <a:pt x="724290" y="1591"/>
                </a:lnTo>
                <a:lnTo>
                  <a:pt x="1186070" y="159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1">
            <a:extLst>
              <a:ext uri="{FF2B5EF4-FFF2-40B4-BE49-F238E27FC236}">
                <a16:creationId xmlns:a16="http://schemas.microsoft.com/office/drawing/2014/main" id="{3150A4AE-7BE7-480D-BD8C-3951E6479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510"/>
            <a:ext cx="6144370" cy="1565491"/>
          </a:xfrm>
          <a:custGeom>
            <a:avLst/>
            <a:gdLst>
              <a:gd name="connsiteX0" fmla="*/ 0 w 6144370"/>
              <a:gd name="connsiteY0" fmla="*/ 0 h 1565491"/>
              <a:gd name="connsiteX1" fmla="*/ 6144370 w 6144370"/>
              <a:gd name="connsiteY1" fmla="*/ 0 h 1565491"/>
              <a:gd name="connsiteX2" fmla="*/ 5419344 w 6144370"/>
              <a:gd name="connsiteY2" fmla="*/ 1565491 h 1565491"/>
              <a:gd name="connsiteX3" fmla="*/ 0 w 6144370"/>
              <a:gd name="connsiteY3" fmla="*/ 1565491 h 1565491"/>
            </a:gdLst>
            <a:ahLst/>
            <a:cxnLst>
              <a:cxn ang="0">
                <a:pos x="connsiteX0" y="connsiteY0"/>
              </a:cxn>
              <a:cxn ang="0">
                <a:pos x="connsiteX1" y="connsiteY1"/>
              </a:cxn>
              <a:cxn ang="0">
                <a:pos x="connsiteX2" y="connsiteY2"/>
              </a:cxn>
              <a:cxn ang="0">
                <a:pos x="connsiteX3" y="connsiteY3"/>
              </a:cxn>
            </a:cxnLst>
            <a:rect l="l" t="t" r="r" b="b"/>
            <a:pathLst>
              <a:path w="6144370" h="1565491">
                <a:moveTo>
                  <a:pt x="0" y="0"/>
                </a:moveTo>
                <a:lnTo>
                  <a:pt x="6144370" y="0"/>
                </a:lnTo>
                <a:lnTo>
                  <a:pt x="5419344" y="1565491"/>
                </a:lnTo>
                <a:lnTo>
                  <a:pt x="0" y="15654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ußzeilenplatzhalter 4">
            <a:extLst>
              <a:ext uri="{FF2B5EF4-FFF2-40B4-BE49-F238E27FC236}">
                <a16:creationId xmlns:a16="http://schemas.microsoft.com/office/drawing/2014/main" id="{F74F7D58-775B-48E2-9A4B-7B53BC42FF66}"/>
              </a:ext>
            </a:extLst>
          </p:cNvPr>
          <p:cNvSpPr>
            <a:spLocks noGrp="1"/>
          </p:cNvSpPr>
          <p:nvPr>
            <p:ph type="ftr" sz="quarter" idx="11"/>
          </p:nvPr>
        </p:nvSpPr>
        <p:spPr>
          <a:xfrm>
            <a:off x="7112212" y="6355080"/>
            <a:ext cx="4241588"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t>Audit 4</a:t>
            </a:r>
          </a:p>
        </p:txBody>
      </p:sp>
    </p:spTree>
    <p:extLst>
      <p:ext uri="{BB962C8B-B14F-4D97-AF65-F5344CB8AC3E}">
        <p14:creationId xmlns:p14="http://schemas.microsoft.com/office/powerpoint/2010/main" val="693116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6B447A-31D5-492D-B31A-9E65C983040D}"/>
              </a:ext>
            </a:extLst>
          </p:cNvPr>
          <p:cNvSpPr>
            <a:spLocks noGrp="1"/>
          </p:cNvSpPr>
          <p:nvPr>
            <p:ph type="title"/>
          </p:nvPr>
        </p:nvSpPr>
        <p:spPr/>
        <p:txBody>
          <a:bodyPr/>
          <a:lstStyle/>
          <a:p>
            <a:r>
              <a:rPr lang="de-DE" dirty="0"/>
              <a:t>Klassendiagramm </a:t>
            </a:r>
          </a:p>
        </p:txBody>
      </p:sp>
      <p:pic>
        <p:nvPicPr>
          <p:cNvPr id="5" name="Inhaltsplatzhalter 5">
            <a:extLst>
              <a:ext uri="{FF2B5EF4-FFF2-40B4-BE49-F238E27FC236}">
                <a16:creationId xmlns:a16="http://schemas.microsoft.com/office/drawing/2014/main" id="{706DFFEA-6FB5-4D20-AD7F-12FB2511B77E}"/>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46569" y="177436"/>
            <a:ext cx="6793376" cy="6503127"/>
          </a:xfrm>
          <a:prstGeom prst="rect">
            <a:avLst/>
          </a:prstGeom>
        </p:spPr>
      </p:pic>
    </p:spTree>
    <p:extLst>
      <p:ext uri="{BB962C8B-B14F-4D97-AF65-F5344CB8AC3E}">
        <p14:creationId xmlns:p14="http://schemas.microsoft.com/office/powerpoint/2010/main" val="254798510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3285</Words>
  <Application>Microsoft Office PowerPoint</Application>
  <PresentationFormat>Breitbild</PresentationFormat>
  <Paragraphs>254</Paragraphs>
  <Slides>19</Slides>
  <Notes>19</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19</vt:i4>
      </vt:variant>
    </vt:vector>
  </HeadingPairs>
  <TitlesOfParts>
    <vt:vector size="27" baseType="lpstr">
      <vt:lpstr>Arial</vt:lpstr>
      <vt:lpstr>Calibri</vt:lpstr>
      <vt:lpstr>Courier New</vt:lpstr>
      <vt:lpstr>PT Sans</vt:lpstr>
      <vt:lpstr>Roboto Slab</vt:lpstr>
      <vt:lpstr>Symbol</vt:lpstr>
      <vt:lpstr>Office</vt:lpstr>
      <vt:lpstr>1_Office</vt:lpstr>
      <vt:lpstr>Audit 4 zu JetSet Food</vt:lpstr>
      <vt:lpstr>Inhalt</vt:lpstr>
      <vt:lpstr>Datenbank</vt:lpstr>
      <vt:lpstr>Datenspeicherung</vt:lpstr>
      <vt:lpstr>Datenbankmodelle</vt:lpstr>
      <vt:lpstr>REST Methodentabelle</vt:lpstr>
      <vt:lpstr>Anwendungsfalldiagram</vt:lpstr>
      <vt:lpstr>Prototyp</vt:lpstr>
      <vt:lpstr>Klassendiagramm </vt:lpstr>
      <vt:lpstr>Codebeispiele – Interaktion mit der Datenbank</vt:lpstr>
      <vt:lpstr>Erzeugung neuer Markericons</vt:lpstr>
      <vt:lpstr>Interaktion mit der Karte</vt:lpstr>
      <vt:lpstr>Interaktion mit dem Nutzer</vt:lpstr>
      <vt:lpstr>Userjourney</vt:lpstr>
      <vt:lpstr>Glossar</vt:lpstr>
      <vt:lpstr>Zukunftsvision für das Projekt</vt:lpstr>
      <vt:lpstr>Kritische Bewertung der Zielerreichung</vt:lpstr>
      <vt:lpstr>Operative Ziele</vt:lpstr>
      <vt:lpstr>Taktische Ziele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Markus Mohr-Dama (mmohrdam)</dc:creator>
  <cp:lastModifiedBy>Sophia Johannsen</cp:lastModifiedBy>
  <cp:revision>33</cp:revision>
  <cp:lastPrinted>2021-02-19T21:48:20Z</cp:lastPrinted>
  <dcterms:created xsi:type="dcterms:W3CDTF">2021-02-19T15:30:11Z</dcterms:created>
  <dcterms:modified xsi:type="dcterms:W3CDTF">2021-02-19T21:48:41Z</dcterms:modified>
</cp:coreProperties>
</file>